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  <p:sldMasterId id="2147483660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58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8640"/>
    <a:srgbClr val="0074AB"/>
    <a:srgbClr val="CF7F29"/>
    <a:srgbClr val="007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2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08" y="4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023FC55-4265-4F58-939E-0CD4FFBB3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4B33E9-31FB-4A96-A80E-AD13F83664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FBFB-8EA2-4486-BF52-1E14A8BF678F}" type="datetimeFigureOut">
              <a:rPr lang="nb-NO" smtClean="0"/>
              <a:t>19.12.2023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9981CD4-6975-40F5-BDBB-4F7BC5C4C9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04C4286-B09B-4D97-A98D-A5AAE4C700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75DBB-61EA-424D-9945-B7A8E0F042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43483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28BC-DFE5-4B42-8E60-8EDE1395B9D8}" type="datetimeFigureOut">
              <a:rPr lang="nb-NO" smtClean="0"/>
              <a:t>19.12.2023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5C8ED-F17B-44BC-981F-E07EDA21F2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6546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34595A-DF8E-4EED-9868-C89B9600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4628" y="1330275"/>
            <a:ext cx="6336039" cy="1143434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DD44B902-CAC2-4639-B76E-FBBB8F1A4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34424" y="5887793"/>
            <a:ext cx="2657476" cy="854248"/>
          </a:xfrm>
          <a:prstGeom prst="rect">
            <a:avLst/>
          </a:prstGeom>
        </p:spPr>
      </p:pic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0651939-AAF9-456D-B9A3-532BD837B7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44629" y="2546479"/>
            <a:ext cx="6336038" cy="8819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97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kside heldekkende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k 6">
            <a:extLst>
              <a:ext uri="{FF2B5EF4-FFF2-40B4-BE49-F238E27FC236}">
                <a16:creationId xmlns:a16="http://schemas.microsoft.com/office/drawing/2014/main" id="{93EDEF24-1B11-4D82-914C-64A91FE96E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34424" y="5887793"/>
            <a:ext cx="2657476" cy="85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6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5ED617-4537-447B-BA62-685F22E5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102" y="699247"/>
            <a:ext cx="9521796" cy="1000882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D0352A-585E-4ED7-A508-D83ACC4FE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1685EB2F-30B3-45AA-B766-1DC1A5D8A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5102" y="6312001"/>
            <a:ext cx="975135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4AC"/>
                </a:solidFill>
              </a:defRPr>
            </a:lvl1pPr>
          </a:lstStyle>
          <a:p>
            <a:fld id="{3C0BBE83-D5D4-4DC0-996C-221A6C350B86}" type="datetime1">
              <a:rPr lang="nb-NO" smtClean="0"/>
              <a:t>19.12.2023</a:t>
            </a:fld>
            <a:endParaRPr lang="nb-NO" dirty="0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EADE7E9B-157A-49A5-B535-3ED9BEB1D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8" y="6035842"/>
            <a:ext cx="3581401" cy="25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F73BC8C7-94D5-4FA6-9987-688D8D26B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28640"/>
                </a:solidFill>
              </a:defRPr>
            </a:lvl1pPr>
          </a:lstStyle>
          <a:p>
            <a:fld id="{66C92C3E-C70F-451E-8CBB-05A4C2DD942A}" type="slidenum">
              <a:rPr lang="nb-NO" smtClean="0"/>
              <a:pPr/>
              <a:t>‹#›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0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0011BD-0E6B-4C33-8124-45B69319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000" y="979327"/>
            <a:ext cx="9522000" cy="140887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52CC927-DD8A-4352-B85E-0F685ABB6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5000" y="2414017"/>
            <a:ext cx="9522000" cy="357409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9" name="Plassholder for dato 3">
            <a:extLst>
              <a:ext uri="{FF2B5EF4-FFF2-40B4-BE49-F238E27FC236}">
                <a16:creationId xmlns:a16="http://schemas.microsoft.com/office/drawing/2014/main" id="{05448075-86E6-45F8-AC55-676BC3532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5102" y="6312001"/>
            <a:ext cx="975135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4AC"/>
                </a:solidFill>
              </a:defRPr>
            </a:lvl1pPr>
          </a:lstStyle>
          <a:p>
            <a:fld id="{7BBCC91A-4A81-412A-9DE6-4266284507DC}" type="datetime1">
              <a:rPr lang="nb-NO" smtClean="0"/>
              <a:t>19.12.2023</a:t>
            </a:fld>
            <a:endParaRPr lang="nb-NO" dirty="0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28625366-E057-42C1-882E-DFF73EB8B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8" y="6035842"/>
            <a:ext cx="3581401" cy="25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31397BAD-22D7-464A-9961-7DCE67BA8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28640"/>
                </a:solidFill>
              </a:defRPr>
            </a:lvl1pPr>
          </a:lstStyle>
          <a:p>
            <a:fld id="{66C92C3E-C70F-451E-8CBB-05A4C2DD942A}" type="slidenum">
              <a:rPr lang="nb-NO" smtClean="0"/>
              <a:pPr/>
              <a:t>‹#›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36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560AA-3157-41C0-B715-21140B92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898" y="582573"/>
            <a:ext cx="9522000" cy="112831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41FE12-00DC-43C9-801E-879B16045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4898" y="1825625"/>
            <a:ext cx="4684903" cy="4144869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E093B2-0516-4FD6-A9A7-0FECAF7C6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4684901" cy="414486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587891E5-6A44-4C46-8266-A200BDB786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22419" y="6356230"/>
            <a:ext cx="1331381" cy="239775"/>
          </a:xfrm>
          <a:prstGeom prst="rect">
            <a:avLst/>
          </a:prstGeom>
        </p:spPr>
      </p:pic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CEA17996-02F3-49DD-B954-B2F4FF15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5102" y="6312001"/>
            <a:ext cx="975135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4AC"/>
                </a:solidFill>
              </a:defRPr>
            </a:lvl1pPr>
          </a:lstStyle>
          <a:p>
            <a:fld id="{6A86DF4A-6C52-4F42-96D1-EDF4B9FA89FC}" type="datetime1">
              <a:rPr lang="nb-NO" smtClean="0"/>
              <a:t>19.12.2023</a:t>
            </a:fld>
            <a:endParaRPr lang="nb-NO" dirty="0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265CED33-37A5-4A23-9F24-28689BCE4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8" y="6035842"/>
            <a:ext cx="3581401" cy="25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C35E146A-C0E3-432A-860B-4DF4DB87E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28640"/>
                </a:solidFill>
              </a:defRPr>
            </a:lvl1pPr>
          </a:lstStyle>
          <a:p>
            <a:fld id="{66C92C3E-C70F-451E-8CBB-05A4C2DD942A}" type="slidenum">
              <a:rPr lang="nb-NO" smtClean="0"/>
              <a:pPr/>
              <a:t>‹#›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83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DFDB87-DA94-4B91-8CF5-77FB19C1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000" y="570155"/>
            <a:ext cx="9522000" cy="1120533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5425690-D22B-4F38-9153-D12CD8661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5000" y="1775011"/>
            <a:ext cx="4662575" cy="7300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368706E-1667-4AEE-BD46-3E62E89DA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35000" y="2505075"/>
            <a:ext cx="4662575" cy="352996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A23B393-5F2C-41EB-B285-0B5A6141D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75011"/>
            <a:ext cx="4684800" cy="7300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B86E9CF-4DCD-4CB1-B3CA-71CF049A2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684800" cy="352996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56047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6ED461-B1DD-404E-8A4C-1B0CB5031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57574B0B-EE3C-43F6-AF33-9D793AFFBD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5102" y="6312001"/>
            <a:ext cx="975135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4AC"/>
                </a:solidFill>
              </a:defRPr>
            </a:lvl1pPr>
          </a:lstStyle>
          <a:p>
            <a:fld id="{993A5670-CABB-4F7B-BC60-C21EE4910329}" type="datetime1">
              <a:rPr lang="nb-NO" smtClean="0"/>
              <a:t>19.12.2023</a:t>
            </a:fld>
            <a:endParaRPr lang="nb-NO" dirty="0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C0D83E17-0F79-4C4D-BACF-BB9E26CA0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8" y="6035842"/>
            <a:ext cx="3581401" cy="25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0" name="Plassholder for lysbildenummer 5">
            <a:extLst>
              <a:ext uri="{FF2B5EF4-FFF2-40B4-BE49-F238E27FC236}">
                <a16:creationId xmlns:a16="http://schemas.microsoft.com/office/drawing/2014/main" id="{D26F6449-7CE2-4D12-B5BD-A4EDAADDA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28640"/>
                </a:solidFill>
              </a:defRPr>
            </a:lvl1pPr>
          </a:lstStyle>
          <a:p>
            <a:fld id="{66C92C3E-C70F-451E-8CBB-05A4C2DD942A}" type="slidenum">
              <a:rPr lang="nb-NO" smtClean="0"/>
              <a:pPr/>
              <a:t>‹#›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6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3">
            <a:extLst>
              <a:ext uri="{FF2B5EF4-FFF2-40B4-BE49-F238E27FC236}">
                <a16:creationId xmlns:a16="http://schemas.microsoft.com/office/drawing/2014/main" id="{839BCEBC-F50F-48FD-9F3D-4AA52ED70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5102" y="6312001"/>
            <a:ext cx="975135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4AC"/>
                </a:solidFill>
              </a:defRPr>
            </a:lvl1pPr>
          </a:lstStyle>
          <a:p>
            <a:fld id="{66A800F3-FE6F-43CD-BE09-976EF2A538FA}" type="datetime1">
              <a:rPr lang="nb-NO" smtClean="0"/>
              <a:t>19.12.2023</a:t>
            </a:fld>
            <a:endParaRPr lang="nb-NO" dirty="0"/>
          </a:p>
        </p:txBody>
      </p:sp>
      <p:sp>
        <p:nvSpPr>
          <p:cNvPr id="6" name="Plassholder for bunntekst 4">
            <a:extLst>
              <a:ext uri="{FF2B5EF4-FFF2-40B4-BE49-F238E27FC236}">
                <a16:creationId xmlns:a16="http://schemas.microsoft.com/office/drawing/2014/main" id="{A67F74A1-49DC-434E-A81C-446FBB7F5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8" y="6035842"/>
            <a:ext cx="3581401" cy="25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9" name="Plassholder for lysbildenummer 5">
            <a:extLst>
              <a:ext uri="{FF2B5EF4-FFF2-40B4-BE49-F238E27FC236}">
                <a16:creationId xmlns:a16="http://schemas.microsoft.com/office/drawing/2014/main" id="{2B7A19FA-C3A1-457A-9935-55A114971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28640"/>
                </a:solidFill>
              </a:defRPr>
            </a:lvl1pPr>
          </a:lstStyle>
          <a:p>
            <a:fld id="{66C92C3E-C70F-451E-8CBB-05A4C2DD942A}" type="slidenum">
              <a:rPr lang="nb-NO" smtClean="0"/>
              <a:pPr/>
              <a:t>‹#›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4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A14284-5A20-45F1-BFB6-A9E20AFD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979486"/>
            <a:ext cx="4343398" cy="107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BD670A-C0D7-47D8-9998-860733B8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4350" y="987425"/>
            <a:ext cx="524935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F6E329E-EE64-4BBB-ABEB-93A9DAAD2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0950" y="2057400"/>
            <a:ext cx="434339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53A8F65B-F91D-4AA8-A308-06D9C9A1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5102" y="6312001"/>
            <a:ext cx="975135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4AC"/>
                </a:solidFill>
              </a:defRPr>
            </a:lvl1pPr>
          </a:lstStyle>
          <a:p>
            <a:fld id="{D7DC2547-D4C9-44CB-A050-AEA9418BF410}" type="datetime1">
              <a:rPr lang="nb-NO" smtClean="0"/>
              <a:t>19.12.2023</a:t>
            </a:fld>
            <a:endParaRPr lang="nb-NO" dirty="0"/>
          </a:p>
        </p:txBody>
      </p:sp>
      <p:sp>
        <p:nvSpPr>
          <p:cNvPr id="11" name="Plassholder for bunntekst 4">
            <a:extLst>
              <a:ext uri="{FF2B5EF4-FFF2-40B4-BE49-F238E27FC236}">
                <a16:creationId xmlns:a16="http://schemas.microsoft.com/office/drawing/2014/main" id="{FDC66D45-FF59-49FA-8902-EFCAAE8E7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8" y="6035842"/>
            <a:ext cx="3581401" cy="25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55311536-D9EA-4EB9-BCEF-FDB9244F9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28640"/>
                </a:solidFill>
              </a:defRPr>
            </a:lvl1pPr>
          </a:lstStyle>
          <a:p>
            <a:fld id="{66C92C3E-C70F-451E-8CBB-05A4C2DD942A}" type="slidenum">
              <a:rPr lang="nb-NO" smtClean="0"/>
              <a:pPr/>
              <a:t>‹#›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18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6.sv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DABACA4-A2C1-481B-9983-7E47C5154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531DFDA-D2D6-4500-BE04-391756AE2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8180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7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FC1D4FE-801D-4F66-A8AC-3575543B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102" y="627786"/>
            <a:ext cx="9521796" cy="1072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27C3779-018A-4A46-AA9B-49FA92B51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5102" y="1810667"/>
            <a:ext cx="9521796" cy="4013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6DF3001-4EC4-430C-B818-55418874E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5102" y="6312001"/>
            <a:ext cx="975135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4AC"/>
                </a:solidFill>
              </a:defRPr>
            </a:lvl1pPr>
          </a:lstStyle>
          <a:p>
            <a:fld id="{0EBF932C-9E65-4B56-B44A-478852E5A755}" type="datetime1">
              <a:rPr lang="nb-NO" smtClean="0"/>
              <a:t>19.12.2023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A16950-CF3C-4E65-B54E-6A8DD3FD6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8" y="6035842"/>
            <a:ext cx="3581401" cy="25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9F61B2-A39E-422F-87F3-9A3F8BEEB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28640"/>
                </a:solidFill>
              </a:defRPr>
            </a:lvl1pPr>
          </a:lstStyle>
          <a:p>
            <a:fld id="{66C92C3E-C70F-451E-8CBB-05A4C2DD942A}" type="slidenum">
              <a:rPr lang="nb-NO" smtClean="0"/>
              <a:pPr/>
              <a:t>‹#›</a:t>
            </a:fld>
            <a:endParaRPr lang="nb-NO" dirty="0">
              <a:solidFill>
                <a:srgbClr val="CF7F29"/>
              </a:solidFill>
            </a:endParaRPr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9E7ADA9-72DE-4C5C-85CC-193FBD2B860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23683" y="6090954"/>
            <a:ext cx="1532204" cy="499558"/>
          </a:xfrm>
          <a:prstGeom prst="rect">
            <a:avLst/>
          </a:prstGeom>
        </p:spPr>
      </p:pic>
      <p:pic>
        <p:nvPicPr>
          <p:cNvPr id="9" name="Grafikk 8">
            <a:extLst>
              <a:ext uri="{FF2B5EF4-FFF2-40B4-BE49-F238E27FC236}">
                <a16:creationId xmlns:a16="http://schemas.microsoft.com/office/drawing/2014/main" id="{37CBE887-89A1-4EA9-883D-90A2B739757B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0074" y="408481"/>
            <a:ext cx="495028" cy="19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5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ukerplan.no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D431B3-0921-4715-9BA1-01C96639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8000" dirty="0"/>
              <a:t>BrukerPlan	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A35BD-3A34-4071-861D-83F78B6AE2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nb-NO" sz="6000" dirty="0"/>
              <a:t>Introduksjon</a:t>
            </a:r>
          </a:p>
        </p:txBody>
      </p:sp>
    </p:spTree>
    <p:extLst>
      <p:ext uri="{BB962C8B-B14F-4D97-AF65-F5344CB8AC3E}">
        <p14:creationId xmlns:p14="http://schemas.microsoft.com/office/powerpoint/2010/main" val="226399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4B4AC8-3AFD-4899-AE05-CA98BD2F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BrukerPlan?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4AC5E4-B106-4826-B788-0AFA14B04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102" y="1810667"/>
            <a:ext cx="9521796" cy="415198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nb-NO" dirty="0"/>
              <a:t>Et verktøy for kommuner som ønsker å kartlegge omfanget og karakteren av rus- og psykiske helseproblemer hos personer som mottar tjenester.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dirty="0"/>
              <a:t> </a:t>
            </a:r>
          </a:p>
          <a:p>
            <a:pPr>
              <a:lnSpc>
                <a:spcPct val="110000"/>
              </a:lnSpc>
            </a:pPr>
            <a:r>
              <a:rPr lang="nb-NO" dirty="0"/>
              <a:t>Kartleggingen kan brukes til kvalitetssikring, utvikling, og evaluering av tjenester, og som grunnlag for tjenesteforskning.</a:t>
            </a:r>
          </a:p>
          <a:p>
            <a:pPr>
              <a:lnSpc>
                <a:spcPct val="110000"/>
              </a:lnSpc>
            </a:pPr>
            <a:endParaRPr lang="nb-NO" dirty="0"/>
          </a:p>
          <a:p>
            <a:pPr>
              <a:lnSpc>
                <a:spcPct val="110000"/>
              </a:lnSpc>
            </a:pPr>
            <a:r>
              <a:rPr lang="nb-NO" dirty="0"/>
              <a:t>Det foreligger en oppdragsavtale mellom Helsedirektoratet og Helse Stavanger, og dispensasjon fra Taushetsplikten, gitt av Helsedirektoratet. Den enkelte kommune og Helse Stavanger inngår en samarbeidsavtale. 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FAA4C1-7AF5-4C5F-A0DA-E716C468A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92C3E-C70F-451E-8CBB-05A4C2DD942A}" type="slidenum">
              <a:rPr lang="nb-NO" smtClean="0"/>
              <a:pPr/>
              <a:t>2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72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4B4AC8-3AFD-4899-AE05-CA98BD2F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blir kartlagt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4AC5E4-B106-4826-B788-0AFA14B04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102" y="1810667"/>
            <a:ext cx="9521796" cy="41519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b-NO"/>
              <a:t>Innbyggere fra 16 </a:t>
            </a:r>
            <a:r>
              <a:rPr lang="nb-NO" dirty="0"/>
              <a:t>år som mottar tjenester fra kommunens helse- og omsorgstjenester, og som blir vurdert av fagperson i instansen til å ha et rusavhengighetsproblem, eller psykiske problemer.</a:t>
            </a:r>
          </a:p>
          <a:p>
            <a:pPr>
              <a:lnSpc>
                <a:spcPct val="80000"/>
              </a:lnSpc>
            </a:pPr>
            <a:endParaRPr lang="nb-NO" dirty="0"/>
          </a:p>
          <a:p>
            <a:pPr>
              <a:lnSpc>
                <a:spcPct val="80000"/>
              </a:lnSpc>
            </a:pPr>
            <a:r>
              <a:rPr lang="nb-NO" dirty="0"/>
              <a:t>Rusmiddel- og psykisk problemer blir i denne sammenheng definert som problemer som går alvorlig utover daglig fungering og/eller relasjoner til andre, se nærmere informasjon i Brukerplan Manual der kriteriene knyttes opp til «Sammen for Mestring»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FAA4C1-7AF5-4C5F-A0DA-E716C468A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92C3E-C70F-451E-8CBB-05A4C2DD942A}" type="slidenum">
              <a:rPr lang="nb-NO" smtClean="0"/>
              <a:pPr/>
              <a:t>3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4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4B4AC8-3AFD-4899-AE05-CA98BD2F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kartlegger?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4AC5E4-B106-4826-B788-0AFA14B04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102" y="1810667"/>
            <a:ext cx="9521796" cy="41519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b-NO" dirty="0"/>
              <a:t>Alle instanser innen helse- og omsorgstjenesten som den enkelte kommune mener er relevant: Rus- og psykiatritjeneste, pleie/omsorg, m.m..</a:t>
            </a:r>
          </a:p>
          <a:p>
            <a:pPr>
              <a:lnSpc>
                <a:spcPct val="80000"/>
              </a:lnSpc>
            </a:pPr>
            <a:endParaRPr lang="nb-NO" dirty="0"/>
          </a:p>
          <a:p>
            <a:pPr>
              <a:lnSpc>
                <a:spcPct val="80000"/>
              </a:lnSpc>
            </a:pPr>
            <a:r>
              <a:rPr lang="nb-NO" dirty="0"/>
              <a:t>Det er fagpersonalet som kartlegger og det er fagpersonalets kunnskap og vurderinger som legges til grunn for kartleggingen.</a:t>
            </a:r>
          </a:p>
          <a:p>
            <a:pPr marL="0" indent="0">
              <a:buNone/>
            </a:pPr>
            <a:endParaRPr lang="nb-NO" sz="32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FAA4C1-7AF5-4C5F-A0DA-E716C468A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92C3E-C70F-451E-8CBB-05A4C2DD942A}" type="slidenum">
              <a:rPr lang="nb-NO" smtClean="0"/>
              <a:pPr/>
              <a:t>4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4B4AC8-3AFD-4899-AE05-CA98BD2F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foregår kartleggingen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4AC5E4-B106-4826-B788-0AFA14B04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102" y="1810667"/>
            <a:ext cx="9521796" cy="4151984"/>
          </a:xfrm>
        </p:spPr>
        <p:txBody>
          <a:bodyPr>
            <a:normAutofit/>
          </a:bodyPr>
          <a:lstStyle/>
          <a:p>
            <a:r>
              <a:rPr lang="nb-NO" dirty="0"/>
              <a:t>Ulike instanser og fagpersoner avtaler hvem som skal kartlegge ”felles” brukere for å unngå dobbeltarbeid, der det er et formalisert samarbeid. </a:t>
            </a:r>
          </a:p>
          <a:p>
            <a:endParaRPr lang="nb-NO" dirty="0"/>
          </a:p>
          <a:p>
            <a:r>
              <a:rPr lang="nb-NO" dirty="0"/>
              <a:t>Ulike instanser kartlegger de brukerne de mener de er alene om – datasystem slår sammen dobbeltregistreringer.</a:t>
            </a:r>
          </a:p>
          <a:p>
            <a:endParaRPr lang="nb-NO" dirty="0"/>
          </a:p>
          <a:p>
            <a:r>
              <a:rPr lang="nb-NO" dirty="0"/>
              <a:t>Kartleggingen foregår på nettsiden </a:t>
            </a:r>
            <a:r>
              <a:rPr lang="nb-NO" dirty="0">
                <a:hlinkClick r:id="rId2"/>
              </a:rPr>
              <a:t>www.brukerplan.no</a:t>
            </a:r>
            <a:r>
              <a:rPr lang="nb-NO" dirty="0"/>
              <a:t> </a:t>
            </a:r>
          </a:p>
          <a:p>
            <a:pPr marL="0" indent="0">
              <a:buNone/>
            </a:pPr>
            <a:endParaRPr lang="nb-NO" sz="32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FAA4C1-7AF5-4C5F-A0DA-E716C468A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92C3E-C70F-451E-8CBB-05A4C2DD942A}" type="slidenum">
              <a:rPr lang="nb-NO" smtClean="0"/>
              <a:pPr/>
              <a:t>5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7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4B4AC8-3AFD-4899-AE05-CA98BD2F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blir kartlagt?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4AC5E4-B106-4826-B788-0AFA14B04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102" y="1810667"/>
            <a:ext cx="9521796" cy="4151984"/>
          </a:xfrm>
        </p:spPr>
        <p:txBody>
          <a:bodyPr>
            <a:normAutofit/>
          </a:bodyPr>
          <a:lstStyle/>
          <a:p>
            <a:r>
              <a:rPr lang="nb-NO" dirty="0"/>
              <a:t>Demografiske opplysninger- eks. kjønn, alder, omsorg for barn, bosituasjon, arbeidserfaring og utdanning.</a:t>
            </a:r>
          </a:p>
          <a:p>
            <a:endParaRPr lang="nb-NO" dirty="0"/>
          </a:p>
          <a:p>
            <a:r>
              <a:rPr lang="nb-NO" dirty="0"/>
              <a:t>Levekårsområder – åtte områder</a:t>
            </a:r>
          </a:p>
          <a:p>
            <a:endParaRPr lang="nb-NO" dirty="0"/>
          </a:p>
          <a:p>
            <a:r>
              <a:rPr lang="nb-NO" dirty="0"/>
              <a:t>Bruk av tjenester siste år, og anbefalte tjenester i året som kommer.</a:t>
            </a:r>
          </a:p>
          <a:p>
            <a:pPr marL="0" indent="0">
              <a:buNone/>
            </a:pPr>
            <a:endParaRPr lang="nb-NO" sz="32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FAA4C1-7AF5-4C5F-A0DA-E716C468A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92C3E-C70F-451E-8CBB-05A4C2DD942A}" type="slidenum">
              <a:rPr lang="nb-NO" smtClean="0"/>
              <a:pPr/>
              <a:t>6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6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4B4AC8-3AFD-4899-AE05-CA98BD2F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kan resultatene brukes til?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4AC5E4-B106-4826-B788-0AFA14B04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513521"/>
            <a:ext cx="11249025" cy="4798480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nb-NO" sz="2400" dirty="0"/>
              <a:t>Dokumentere omfang og karakter av rusmiddelmisbruk og psykiske problemer blant brukere av kommunens helse- og omsorgstjenester.</a:t>
            </a:r>
          </a:p>
          <a:p>
            <a:pPr>
              <a:spcAft>
                <a:spcPts val="400"/>
              </a:spcAft>
            </a:pPr>
            <a:r>
              <a:rPr lang="nb-NO" sz="2400" dirty="0"/>
              <a:t>Ved kartlegginger over flere år; vises endring i omfanget av problemer og utviklingen av antall tjenester. Kan se på alle brukere, enkelte grupper.</a:t>
            </a:r>
          </a:p>
          <a:p>
            <a:pPr>
              <a:spcAft>
                <a:spcPts val="400"/>
              </a:spcAft>
            </a:pPr>
            <a:r>
              <a:rPr lang="nb-NO" sz="2400" dirty="0"/>
              <a:t>Dokumenterer de tjenester som brukere har mottatt det siste året.</a:t>
            </a:r>
          </a:p>
          <a:p>
            <a:pPr>
              <a:spcAft>
                <a:spcPts val="400"/>
              </a:spcAft>
            </a:pPr>
            <a:r>
              <a:rPr lang="nb-NO" sz="2400" dirty="0"/>
              <a:t>Dokumenterer forventet etterspørsel og gir grunnlag for å prioritere mellom grupper og typer av tjenester.</a:t>
            </a:r>
          </a:p>
          <a:p>
            <a:pPr>
              <a:spcAft>
                <a:spcPts val="400"/>
              </a:spcAft>
            </a:pPr>
            <a:r>
              <a:rPr lang="nb-NO" sz="2400" dirty="0"/>
              <a:t>Mye brukt som datagrunnlag i kommunale ruspolitiske handlingsplaner/psykisk helse plan.</a:t>
            </a:r>
          </a:p>
          <a:p>
            <a:pPr>
              <a:spcAft>
                <a:spcPts val="400"/>
              </a:spcAft>
            </a:pPr>
            <a:r>
              <a:rPr lang="nb-NO" sz="2400" dirty="0"/>
              <a:t>Informasjonskilde for sentrale myndigheter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FAA4C1-7AF5-4C5F-A0DA-E716C468A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92C3E-C70F-451E-8CBB-05A4C2DD942A}" type="slidenum">
              <a:rPr lang="nb-NO" smtClean="0"/>
              <a:pPr/>
              <a:t>7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75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75E24952-7EEE-47F0-93C8-69A132D56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312001"/>
            <a:ext cx="496902" cy="289990"/>
          </a:xfrm>
          <a:prstGeom prst="rect">
            <a:avLst/>
          </a:prstGeom>
        </p:spPr>
        <p:txBody>
          <a:bodyPr/>
          <a:lstStyle/>
          <a:p>
            <a:fld id="{66C92C3E-C70F-451E-8CBB-05A4C2DD942A}" type="slidenum">
              <a:rPr lang="nb-NO" smtClean="0"/>
              <a:pPr/>
              <a:t>8</a:t>
            </a:fld>
            <a:endParaRPr lang="nb-NO" dirty="0">
              <a:solidFill>
                <a:srgbClr val="CF7F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343590"/>
      </p:ext>
    </p:extLst>
  </p:cSld>
  <p:clrMapOvr>
    <a:masterClrMapping/>
  </p:clrMapOvr>
</p:sld>
</file>

<file path=ppt/theme/theme1.xml><?xml version="1.0" encoding="utf-8"?>
<a:theme xmlns:a="http://schemas.openxmlformats.org/drawingml/2006/main" name="Slides med bil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kerplan powerpointmal- 16-9.potm" id="{F89B17F4-557A-4A91-B821-920C31988FC8}" vid="{19BE37EE-2D85-4ABD-A6A1-99709EA32136}"/>
    </a:ext>
  </a:extLst>
</a:theme>
</file>

<file path=ppt/theme/theme2.xml><?xml version="1.0" encoding="utf-8"?>
<a:theme xmlns:a="http://schemas.openxmlformats.org/drawingml/2006/main" name="Sidemal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kerplan powerpointmal- 16-9.potm" id="{F89B17F4-557A-4A91-B821-920C31988FC8}" vid="{6FE38C3E-502F-48F3-B344-76D4FAA59B54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ImageCreateDate xmlns="5E30FDDE-8A35-4695-A694-C6CEA289BB54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TaxCatchAll xmlns="ed9703dc-ef0b-4fcf-b741-7cc41878bd61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ildeaktiva" ma:contentTypeID="0x0101009148F5A04DDD49CBA7127AADA5FB792B00AADE34325A8B49CDA8BB4DB53328F214002CDD1AC8CF8CA643BB7B9142115B2592" ma:contentTypeVersion="24" ma:contentTypeDescription="Last opp et bilde." ma:contentTypeScope="" ma:versionID="cce3acf5a8f47a8e19be5ab0cd590bc9">
  <xsd:schema xmlns:xsd="http://www.w3.org/2001/XMLSchema" xmlns:xs="http://www.w3.org/2001/XMLSchema" xmlns:p="http://schemas.microsoft.com/office/2006/metadata/properties" xmlns:ns1="http://schemas.microsoft.com/sharepoint/v3" xmlns:ns2="5E30FDDE-8A35-4695-A694-C6CEA289BB54" xmlns:ns3="http://schemas.microsoft.com/sharepoint/v3/fields" xmlns:ns4="ed9703dc-ef0b-4fcf-b741-7cc41878bd61" targetNamespace="http://schemas.microsoft.com/office/2006/metadata/properties" ma:root="true" ma:fieldsID="733f7c8fdefa0d102547da7dcab7721f" ns1:_="" ns2:_="" ns3:_="" ns4:_="">
    <xsd:import namespace="http://schemas.microsoft.com/sharepoint/v3"/>
    <xsd:import namespace="5E30FDDE-8A35-4695-A694-C6CEA289BB54"/>
    <xsd:import namespace="http://schemas.microsoft.com/sharepoint/v3/fields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TaxKeywordTaxHTField" minOccurs="0"/>
                <xsd:element ref="ns4:TaxCatchAll" minOccurs="0"/>
                <xsd:element ref="ns4:TaxCatchAllLabel" minOccurs="0"/>
                <xsd:element ref="ns4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-bane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-filtype" ma:hidden="true" ma:internalName="HTML_x0020_File_x0020_Type" ma:readOnly="true">
      <xsd:simpleType>
        <xsd:restriction base="dms:Text"/>
      </xsd:simpleType>
    </xsd:element>
    <xsd:element name="FSObjType" ma:index="11" nillable="true" ma:displayName="Elementtype" ma:hidden="true" ma:list="Docs" ma:internalName="FSObjType" ma:readOnly="true" ma:showField="FSType">
      <xsd:simpleType>
        <xsd:restriction base="dms:Lookup"/>
      </xsd:simpleType>
    </xsd:element>
    <xsd:element name="PublishingStartDate" ma:index="32" nillable="true" ma:displayName="Planlagt startdato" ma:description="" ma:hidden="true" ma:internalName="PublishingStartDate">
      <xsd:simpleType>
        <xsd:restriction base="dms:Unknown"/>
      </xsd:simpleType>
    </xsd:element>
    <xsd:element name="PublishingExpirationDate" ma:index="33" nillable="true" ma:displayName="Planlagt utløpsdato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0FDDE-8A35-4695-A694-C6CEA289BB54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Miniatyrbilde finne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Forhåndsvisning finne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Bredde" ma:internalName="ImageWidth" ma:readOnly="true">
      <xsd:simpleType>
        <xsd:restriction base="dms:Unknown"/>
      </xsd:simpleType>
    </xsd:element>
    <xsd:element name="ImageHeight" ma:index="22" nillable="true" ma:displayName="Høyde" ma:internalName="ImageHeight" ma:readOnly="true">
      <xsd:simpleType>
        <xsd:restriction base="dms:Unknown"/>
      </xsd:simpleType>
    </xsd:element>
    <xsd:element name="ImageCreateDate" ma:index="25" nillable="true" ma:displayName="Dato da bildet ble tatt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Opphavsret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7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8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9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31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Redigerer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 ma:index="23" ma:displayName="Kommentarer"/>
        <xsd:element name="keywords" minOccurs="0" maxOccurs="1" type="xsd:string" ma:index="14" ma:displayName="Nøkkelord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742DB6-A68B-4500-907E-23AA505B53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838BBE-C09E-4AE9-BD7A-0606A0E5B1A1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microsoft.com/sharepoint/v3/fields"/>
    <ds:schemaRef ds:uri="ed9703dc-ef0b-4fcf-b741-7cc41878bd61"/>
    <ds:schemaRef ds:uri="5E30FDDE-8A35-4695-A694-C6CEA289BB54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9DB3F68-99E7-4AFB-84B9-36FEBE8E67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E30FDDE-8A35-4695-A694-C6CEA289BB54"/>
    <ds:schemaRef ds:uri="http://schemas.microsoft.com/sharepoint/v3/fields"/>
    <ds:schemaRef ds:uri="ed9703dc-ef0b-4fcf-b741-7cc41878bd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brukerplan powerpointmal- 16-9</Template>
  <TotalTime>64</TotalTime>
  <Words>395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Slides med bilde</vt:lpstr>
      <vt:lpstr>Sidemaler</vt:lpstr>
      <vt:lpstr>BrukerPlan </vt:lpstr>
      <vt:lpstr>Hva er BrukerPlan?</vt:lpstr>
      <vt:lpstr>Hvem blir kartlagt</vt:lpstr>
      <vt:lpstr>Hvem kartlegger?</vt:lpstr>
      <vt:lpstr>Hvordan foregår kartleggingen</vt:lpstr>
      <vt:lpstr>Hva blir kartlagt?</vt:lpstr>
      <vt:lpstr>Hva kan resultatene brukes til?</vt:lpstr>
      <vt:lpstr>PowerPoint-presentasjon</vt:lpstr>
    </vt:vector>
  </TitlesOfParts>
  <Company>Helse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Hustvedt, Inger Bjørgo</dc:creator>
  <cp:keywords/>
  <dc:description/>
  <cp:lastModifiedBy>Grotmol, Lina Stokmo</cp:lastModifiedBy>
  <cp:revision>10</cp:revision>
  <dcterms:created xsi:type="dcterms:W3CDTF">2019-11-19T08:42:28Z</dcterms:created>
  <dcterms:modified xsi:type="dcterms:W3CDTF">2023-12-19T12:29:12Z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0x0101009148F5A04DDD49CBA7127AADA5FB792B00AADE34325A8B49CDA8BB4DB53328F214002CDD1AC8CF8CA643BB7B9142115B2592</vt:lpwstr>
  </property>
  <property fmtid="{D5CDD505-2E9C-101B-9397-08002B2CF9AE}" pid="3" name="TaxKeyword">
    <vt:lpwstr/>
  </property>
</Properties>
</file>