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9.jpg" ContentType="image/jpeg"/>
  <Override PartName="/ppt/media/image10.jpg" ContentType="image/jpeg"/>
  <Override PartName="/ppt/media/image11.jpg" ContentType="image/jpeg"/>
  <Override PartName="/ppt/media/image12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6" r:id="rId5"/>
    <p:sldId id="264" r:id="rId6"/>
    <p:sldId id="262" r:id="rId7"/>
    <p:sldId id="263" r:id="rId8"/>
    <p:sldId id="265" r:id="rId9"/>
    <p:sldId id="269" r:id="rId10"/>
    <p:sldId id="279" r:id="rId11"/>
    <p:sldId id="270" r:id="rId12"/>
    <p:sldId id="268" r:id="rId13"/>
    <p:sldId id="280" r:id="rId14"/>
    <p:sldId id="273" r:id="rId15"/>
    <p:sldId id="282" r:id="rId16"/>
    <p:sldId id="274" r:id="rId17"/>
    <p:sldId id="276" r:id="rId18"/>
    <p:sldId id="281" r:id="rId19"/>
    <p:sldId id="277" r:id="rId20"/>
    <p:sldId id="284" r:id="rId21"/>
    <p:sldId id="285" r:id="rId22"/>
    <p:sldId id="278" r:id="rId23"/>
    <p:sldId id="283" r:id="rId24"/>
    <p:sldId id="286" r:id="rId25"/>
    <p:sldId id="275" r:id="rId26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4FA"/>
    <a:srgbClr val="E7E9F5"/>
    <a:srgbClr val="002983"/>
    <a:srgbClr val="0A3D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ddels stil 2 – uthev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1901" autoAdjust="0"/>
  </p:normalViewPr>
  <p:slideViewPr>
    <p:cSldViewPr snapToGrid="0" snapToObjects="1">
      <p:cViewPr varScale="1">
        <p:scale>
          <a:sx n="93" d="100"/>
          <a:sy n="93" d="100"/>
        </p:scale>
        <p:origin x="1104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9D4359-EBDC-FC43-A019-8CBBBB60D08C}" type="datetimeFigureOut">
              <a:rPr lang="nb-NO" smtClean="0"/>
              <a:t>28.08.2019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BD6B3-C618-314E-913A-06F6EC1502E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7948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9FD8F-D6C5-A544-AA87-3865A95E4205}" type="datetimeFigureOut">
              <a:rPr lang="nb-NO" smtClean="0"/>
              <a:t>28.08.2019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C3697-D74B-0149-84E8-C429FD2168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4301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Makten ligger i at pasienten</a:t>
            </a:r>
            <a:r>
              <a:rPr lang="nb-NO" baseline="0" dirty="0" smtClean="0"/>
              <a:t> kan når som helst legge på og bryte kontakten. Og dermed vet en ikke hva som skjer.  Ser at dette også kan skape vansker </a:t>
            </a:r>
            <a:r>
              <a:rPr lang="nb-NO" baseline="0" dirty="0" err="1" smtClean="0"/>
              <a:t>ift</a:t>
            </a:r>
            <a:r>
              <a:rPr lang="nb-NO" baseline="0" dirty="0" smtClean="0"/>
              <a:t> noen ringer og kommer med trusler om selvmord , men heller ønsker bare å prate.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EB270-9A38-4760-A463-79756B2E33E9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0640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Sjeler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C3697-D74B-0149-84E8-C429FD2168AD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2329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for å få en korrekt situasjonsforståelse og fastsette en hastegrad og respons. </a:t>
            </a:r>
          </a:p>
          <a:p>
            <a:endParaRPr lang="nb-NO" dirty="0" smtClean="0"/>
          </a:p>
          <a:p>
            <a:r>
              <a:rPr lang="nb-NO" dirty="0" smtClean="0"/>
              <a:t>Innringere med direkte </a:t>
            </a:r>
            <a:r>
              <a:rPr lang="nb-NO" dirty="0" err="1" smtClean="0"/>
              <a:t>kontatk</a:t>
            </a:r>
            <a:r>
              <a:rPr lang="nb-NO" dirty="0" smtClean="0"/>
              <a:t> 113 og høy risiko</a:t>
            </a:r>
            <a:r>
              <a:rPr lang="nb-NO" baseline="0" dirty="0" smtClean="0"/>
              <a:t> for selvmord, vil vi forsøke å holde kontakten med hele tiden. 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C3697-D74B-0149-84E8-C429FD2168AD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3178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Messenger,  ukjente personer via kirkens sos, </a:t>
            </a:r>
            <a:r>
              <a:rPr lang="nb-NO" dirty="0" err="1" smtClean="0"/>
              <a:t>snapshat</a:t>
            </a:r>
            <a:r>
              <a:rPr lang="nb-NO" dirty="0" smtClean="0"/>
              <a:t>,</a:t>
            </a:r>
            <a:r>
              <a:rPr lang="nb-NO" baseline="0" dirty="0" smtClean="0"/>
              <a:t>  forum på internett.   </a:t>
            </a:r>
          </a:p>
          <a:p>
            <a:r>
              <a:rPr lang="nb-NO" baseline="0" dirty="0" smtClean="0"/>
              <a:t>Vi på AMK har ikke tilgang til journal,  epikriser eller kriseplaner.  </a:t>
            </a:r>
          </a:p>
          <a:p>
            <a:r>
              <a:rPr lang="nb-NO" baseline="0" dirty="0" smtClean="0"/>
              <a:t>Kommunen kan ha mer informasjon om pasienter, tiltak, tilbud, oppfølgning, </a:t>
            </a:r>
            <a:r>
              <a:rPr lang="nb-NO" baseline="0" dirty="0" err="1" smtClean="0"/>
              <a:t>osv</a:t>
            </a:r>
            <a:r>
              <a:rPr lang="nb-NO" baseline="0" dirty="0" smtClean="0"/>
              <a:t> enn </a:t>
            </a:r>
            <a:r>
              <a:rPr lang="nb-NO" baseline="0" dirty="0" err="1" smtClean="0"/>
              <a:t>amk</a:t>
            </a:r>
            <a:r>
              <a:rPr lang="nb-NO" baseline="0" dirty="0" smtClean="0"/>
              <a:t>. 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C3697-D74B-0149-84E8-C429FD2168AD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1351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mørkt">
    <p:bg>
      <p:bgPr>
        <a:gradFill flip="none" rotWithShape="1">
          <a:gsLst>
            <a:gs pos="60000">
              <a:schemeClr val="tx1"/>
            </a:gs>
            <a:gs pos="100000">
              <a:schemeClr val="tx1">
                <a:alpha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e 14"/>
          <p:cNvGrpSpPr/>
          <p:nvPr userDrawn="1"/>
        </p:nvGrpSpPr>
        <p:grpSpPr>
          <a:xfrm>
            <a:off x="4319895" y="2094545"/>
            <a:ext cx="5437880" cy="5334079"/>
            <a:chOff x="5118191" y="2170455"/>
            <a:chExt cx="4639583" cy="4551020"/>
          </a:xfrm>
        </p:grpSpPr>
        <p:sp>
          <p:nvSpPr>
            <p:cNvPr id="12" name="Ellipse 11"/>
            <p:cNvSpPr/>
            <p:nvPr userDrawn="1"/>
          </p:nvSpPr>
          <p:spPr>
            <a:xfrm>
              <a:off x="7879559" y="2170455"/>
              <a:ext cx="1878215" cy="1878215"/>
            </a:xfrm>
            <a:prstGeom prst="ellipse">
              <a:avLst/>
            </a:prstGeom>
            <a:solidFill>
              <a:srgbClr val="00298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Ellipse 12"/>
            <p:cNvSpPr/>
            <p:nvPr userDrawn="1"/>
          </p:nvSpPr>
          <p:spPr>
            <a:xfrm>
              <a:off x="7879559" y="4843260"/>
              <a:ext cx="1878215" cy="1878215"/>
            </a:xfrm>
            <a:prstGeom prst="ellipse">
              <a:avLst/>
            </a:prstGeom>
            <a:solidFill>
              <a:srgbClr val="00298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 smtClean="0"/>
                <a:t> </a:t>
              </a:r>
              <a:endParaRPr lang="nb-NO" dirty="0"/>
            </a:p>
          </p:txBody>
        </p:sp>
        <p:sp>
          <p:nvSpPr>
            <p:cNvPr id="14" name="Ellipse 13"/>
            <p:cNvSpPr/>
            <p:nvPr userDrawn="1"/>
          </p:nvSpPr>
          <p:spPr>
            <a:xfrm>
              <a:off x="5118191" y="4843260"/>
              <a:ext cx="1878215" cy="1878215"/>
            </a:xfrm>
            <a:prstGeom prst="ellipse">
              <a:avLst/>
            </a:prstGeom>
            <a:solidFill>
              <a:srgbClr val="00298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 smtClean="0"/>
                <a:t> </a:t>
              </a:r>
              <a:endParaRPr lang="nb-NO" dirty="0"/>
            </a:p>
          </p:txBody>
        </p:sp>
      </p:grp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75103" y="1628408"/>
            <a:ext cx="7675197" cy="78483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l">
              <a:defRPr sz="45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cxnSp>
        <p:nvCxnSpPr>
          <p:cNvPr id="9" name="Rett linje 8"/>
          <p:cNvCxnSpPr/>
          <p:nvPr userDrawn="1"/>
        </p:nvCxnSpPr>
        <p:spPr>
          <a:xfrm flipH="1" flipV="1">
            <a:off x="1226781" y="2523454"/>
            <a:ext cx="8129772" cy="2498"/>
          </a:xfrm>
          <a:prstGeom prst="line">
            <a:avLst/>
          </a:prstGeom>
          <a:ln w="63500" cap="rnd" cmpd="sng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248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ly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tt linje 10"/>
          <p:cNvCxnSpPr/>
          <p:nvPr userDrawn="1"/>
        </p:nvCxnSpPr>
        <p:spPr>
          <a:xfrm flipV="1">
            <a:off x="884624" y="1707931"/>
            <a:ext cx="0" cy="5150069"/>
          </a:xfrm>
          <a:prstGeom prst="line">
            <a:avLst/>
          </a:prstGeom>
          <a:ln w="63500" cap="rnd" cmpd="sng">
            <a:solidFill>
              <a:srgbClr val="E7E9F5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uppe 2"/>
          <p:cNvGrpSpPr/>
          <p:nvPr userDrawn="1"/>
        </p:nvGrpSpPr>
        <p:grpSpPr>
          <a:xfrm>
            <a:off x="7471102" y="4062592"/>
            <a:ext cx="2076366" cy="3272765"/>
            <a:chOff x="7102946" y="2925380"/>
            <a:chExt cx="2339414" cy="3687381"/>
          </a:xfrm>
          <a:solidFill>
            <a:srgbClr val="E7E9F5"/>
          </a:solidFill>
        </p:grpSpPr>
        <p:sp>
          <p:nvSpPr>
            <p:cNvPr id="5" name="Ellipse 4"/>
            <p:cNvSpPr/>
            <p:nvPr userDrawn="1"/>
          </p:nvSpPr>
          <p:spPr>
            <a:xfrm>
              <a:off x="8495309" y="2925380"/>
              <a:ext cx="947051" cy="94705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" name="Ellipse 5"/>
            <p:cNvSpPr/>
            <p:nvPr userDrawn="1"/>
          </p:nvSpPr>
          <p:spPr>
            <a:xfrm>
              <a:off x="8495309" y="4273087"/>
              <a:ext cx="947051" cy="94705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 smtClean="0"/>
                <a:t> </a:t>
              </a:r>
              <a:endParaRPr lang="nb-NO" dirty="0"/>
            </a:p>
          </p:txBody>
        </p:sp>
        <p:sp>
          <p:nvSpPr>
            <p:cNvPr id="7" name="Ellipse 6"/>
            <p:cNvSpPr/>
            <p:nvPr userDrawn="1"/>
          </p:nvSpPr>
          <p:spPr>
            <a:xfrm>
              <a:off x="7102946" y="4273087"/>
              <a:ext cx="947051" cy="94705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 smtClean="0"/>
                <a:t> </a:t>
              </a:r>
              <a:endParaRPr lang="nb-NO" dirty="0"/>
            </a:p>
          </p:txBody>
        </p:sp>
        <p:sp>
          <p:nvSpPr>
            <p:cNvPr id="8" name="Ellipse 7"/>
            <p:cNvSpPr/>
            <p:nvPr userDrawn="1"/>
          </p:nvSpPr>
          <p:spPr>
            <a:xfrm>
              <a:off x="8495309" y="5665710"/>
              <a:ext cx="947051" cy="94705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 smtClean="0"/>
                <a:t> </a:t>
              </a:r>
              <a:endParaRPr lang="nb-NO" dirty="0"/>
            </a:p>
          </p:txBody>
        </p:sp>
      </p:grpSp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1075103" y="1628408"/>
            <a:ext cx="7675197" cy="784830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l">
              <a:defRPr sz="45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548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aldsoversikt med bi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innhold 2"/>
          <p:cNvSpPr>
            <a:spLocks noGrp="1"/>
          </p:cNvSpPr>
          <p:nvPr>
            <p:ph idx="10" hasCustomPrompt="1"/>
          </p:nvPr>
        </p:nvSpPr>
        <p:spPr>
          <a:xfrm>
            <a:off x="457200" y="3567659"/>
            <a:ext cx="4911834" cy="1791260"/>
          </a:xfrm>
          <a:prstGeom prst="rect">
            <a:avLst/>
          </a:prstGeom>
        </p:spPr>
        <p:txBody>
          <a:bodyPr>
            <a:spAutoFit/>
          </a:bodyPr>
          <a:lstStyle>
            <a:lvl1pPr marL="285750" indent="-285750">
              <a:buFont typeface="Arial"/>
              <a:buChar char="•"/>
              <a:defRPr sz="2400">
                <a:latin typeface="Arial"/>
                <a:cs typeface="Arial"/>
              </a:defRPr>
            </a:lvl1pPr>
            <a:lvl2pPr>
              <a:defRPr sz="1400">
                <a:latin typeface="ScalaSans"/>
                <a:cs typeface="ScalaSans"/>
              </a:defRPr>
            </a:lvl2pPr>
            <a:lvl3pPr>
              <a:defRPr sz="1200">
                <a:latin typeface="ScalaSans"/>
                <a:cs typeface="ScalaSans"/>
              </a:defRPr>
            </a:lvl3pPr>
            <a:lvl4pPr>
              <a:defRPr sz="1100">
                <a:latin typeface="ScalaSans"/>
                <a:cs typeface="ScalaSans"/>
              </a:defRPr>
            </a:lvl4pPr>
            <a:lvl5pPr>
              <a:defRPr sz="1100">
                <a:latin typeface="ScalaSans"/>
                <a:cs typeface="ScalaSans"/>
              </a:defRPr>
            </a:lvl5pPr>
          </a:lstStyle>
          <a:p>
            <a:pPr lvl="0"/>
            <a:r>
              <a:rPr lang="nb-NO" dirty="0" smtClean="0"/>
              <a:t>Sak 1</a:t>
            </a:r>
          </a:p>
          <a:p>
            <a:pPr lvl="0"/>
            <a:r>
              <a:rPr lang="nb-NO" dirty="0" smtClean="0"/>
              <a:t>Sak 2</a:t>
            </a:r>
          </a:p>
          <a:p>
            <a:pPr lvl="0"/>
            <a:r>
              <a:rPr lang="nb-NO" dirty="0" smtClean="0"/>
              <a:t>Sak 3</a:t>
            </a:r>
          </a:p>
          <a:p>
            <a:pPr lvl="0"/>
            <a:r>
              <a:rPr lang="nb-NO" dirty="0" smtClean="0"/>
              <a:t>Sak 4</a:t>
            </a: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1"/>
          </p:nvPr>
        </p:nvSpPr>
        <p:spPr>
          <a:xfrm>
            <a:off x="5727700" y="3182938"/>
            <a:ext cx="3100388" cy="3368675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cxnSp>
        <p:nvCxnSpPr>
          <p:cNvPr id="10" name="Rett linje 9"/>
          <p:cNvCxnSpPr/>
          <p:nvPr userDrawn="1"/>
        </p:nvCxnSpPr>
        <p:spPr>
          <a:xfrm>
            <a:off x="-114300" y="3144179"/>
            <a:ext cx="9385300" cy="0"/>
          </a:xfrm>
          <a:prstGeom prst="line">
            <a:avLst/>
          </a:prstGeom>
          <a:ln w="63500" cap="rnd" cmpd="sng">
            <a:solidFill>
              <a:srgbClr val="E7E9F5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tel 1"/>
          <p:cNvSpPr>
            <a:spLocks noGrp="1"/>
          </p:cNvSpPr>
          <p:nvPr>
            <p:ph type="ctrTitle"/>
          </p:nvPr>
        </p:nvSpPr>
        <p:spPr>
          <a:xfrm>
            <a:off x="457200" y="2183361"/>
            <a:ext cx="6388100" cy="6463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l">
              <a:defRPr sz="3600" b="1">
                <a:latin typeface="Arial"/>
                <a:cs typeface="Arial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pic>
        <p:nvPicPr>
          <p:cNvPr id="8" name="Bilde 7" descr="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68" y="224413"/>
            <a:ext cx="3755136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30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meng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1" y="2070099"/>
            <a:ext cx="8021144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2400">
                <a:latin typeface="Arial"/>
                <a:cs typeface="Arial"/>
              </a:defRPr>
            </a:lvl1pPr>
            <a:lvl2pPr>
              <a:defRPr sz="1400">
                <a:latin typeface="ScalaSans"/>
                <a:cs typeface="ScalaSans"/>
              </a:defRPr>
            </a:lvl2pPr>
            <a:lvl3pPr>
              <a:defRPr sz="1200">
                <a:latin typeface="ScalaSans"/>
                <a:cs typeface="ScalaSans"/>
              </a:defRPr>
            </a:lvl3pPr>
            <a:lvl4pPr>
              <a:defRPr sz="1100">
                <a:latin typeface="ScalaSans"/>
                <a:cs typeface="ScalaSans"/>
              </a:defRPr>
            </a:lvl4pPr>
            <a:lvl5pPr>
              <a:defRPr sz="1100">
                <a:latin typeface="ScalaSans"/>
                <a:cs typeface="ScalaSans"/>
              </a:defRPr>
            </a:lvl5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457200" y="710161"/>
            <a:ext cx="6388100" cy="6463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3600" b="1">
                <a:latin typeface="Arial"/>
                <a:cs typeface="Arial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cxnSp>
        <p:nvCxnSpPr>
          <p:cNvPr id="10" name="Rett linje 9"/>
          <p:cNvCxnSpPr/>
          <p:nvPr userDrawn="1"/>
        </p:nvCxnSpPr>
        <p:spPr>
          <a:xfrm>
            <a:off x="0" y="367858"/>
            <a:ext cx="7595006" cy="0"/>
          </a:xfrm>
          <a:prstGeom prst="line">
            <a:avLst/>
          </a:prstGeom>
          <a:ln w="63500" cap="rnd" cmpd="sng">
            <a:solidFill>
              <a:srgbClr val="E7E9F5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/>
          <p:cNvCxnSpPr/>
          <p:nvPr userDrawn="1"/>
        </p:nvCxnSpPr>
        <p:spPr>
          <a:xfrm>
            <a:off x="8005233" y="1725452"/>
            <a:ext cx="1461084" cy="0"/>
          </a:xfrm>
          <a:prstGeom prst="line">
            <a:avLst/>
          </a:prstGeom>
          <a:ln w="63500" cap="rnd" cmpd="sng">
            <a:solidFill>
              <a:srgbClr val="E7E9F5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uppe 12"/>
          <p:cNvGrpSpPr/>
          <p:nvPr userDrawn="1"/>
        </p:nvGrpSpPr>
        <p:grpSpPr>
          <a:xfrm>
            <a:off x="7043097" y="344549"/>
            <a:ext cx="1435248" cy="1416312"/>
            <a:chOff x="1361705" y="363625"/>
            <a:chExt cx="509429" cy="502708"/>
          </a:xfrm>
          <a:solidFill>
            <a:srgbClr val="E7E9F5"/>
          </a:solidFill>
        </p:grpSpPr>
        <p:sp>
          <p:nvSpPr>
            <p:cNvPr id="14" name="Ellipse 13"/>
            <p:cNvSpPr/>
            <p:nvPr userDrawn="1"/>
          </p:nvSpPr>
          <p:spPr>
            <a:xfrm>
              <a:off x="1550088" y="363625"/>
              <a:ext cx="132662" cy="132662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" name="Ellipse 14"/>
            <p:cNvSpPr/>
            <p:nvPr userDrawn="1"/>
          </p:nvSpPr>
          <p:spPr>
            <a:xfrm>
              <a:off x="1550088" y="733671"/>
              <a:ext cx="132662" cy="132662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6" name="Gruppe 15"/>
            <p:cNvGrpSpPr/>
            <p:nvPr userDrawn="1"/>
          </p:nvGrpSpPr>
          <p:grpSpPr>
            <a:xfrm>
              <a:off x="1361705" y="548648"/>
              <a:ext cx="509429" cy="132662"/>
              <a:chOff x="1361705" y="551638"/>
              <a:chExt cx="509429" cy="132662"/>
            </a:xfrm>
            <a:grpFill/>
          </p:grpSpPr>
          <p:sp>
            <p:nvSpPr>
              <p:cNvPr id="18" name="Ellipse 17"/>
              <p:cNvSpPr/>
              <p:nvPr userDrawn="1"/>
            </p:nvSpPr>
            <p:spPr>
              <a:xfrm>
                <a:off x="1552204" y="551638"/>
                <a:ext cx="132662" cy="132662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" name="Ellipse 18"/>
              <p:cNvSpPr/>
              <p:nvPr userDrawn="1"/>
            </p:nvSpPr>
            <p:spPr>
              <a:xfrm>
                <a:off x="1361705" y="551638"/>
                <a:ext cx="132662" cy="132662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" name="Ellipse 19"/>
              <p:cNvSpPr/>
              <p:nvPr userDrawn="1"/>
            </p:nvSpPr>
            <p:spPr>
              <a:xfrm>
                <a:off x="1738472" y="551638"/>
                <a:ext cx="132662" cy="132662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pic>
        <p:nvPicPr>
          <p:cNvPr id="17" name="Bilde 16" descr="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68" y="5873949"/>
            <a:ext cx="3755136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09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ald med punktlis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2066902"/>
            <a:ext cx="8021145" cy="223445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latin typeface="Arial"/>
                <a:cs typeface="Arial"/>
              </a:defRPr>
            </a:lvl1pPr>
            <a:lvl2pPr>
              <a:defRPr sz="2400">
                <a:latin typeface="Arial"/>
                <a:cs typeface="Arial"/>
              </a:defRPr>
            </a:lvl2pPr>
            <a:lvl3pPr>
              <a:defRPr sz="2400">
                <a:latin typeface="Arial"/>
                <a:cs typeface="Arial"/>
              </a:defRPr>
            </a:lvl3pPr>
            <a:lvl4pPr>
              <a:defRPr sz="2400">
                <a:latin typeface="Arial"/>
                <a:cs typeface="Arial"/>
              </a:defRPr>
            </a:lvl4pPr>
            <a:lvl5pPr>
              <a:defRPr sz="2400">
                <a:latin typeface="Arial"/>
                <a:cs typeface="Arial"/>
              </a:defRPr>
            </a:lvl5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cxnSp>
        <p:nvCxnSpPr>
          <p:cNvPr id="20" name="Rett linje 19"/>
          <p:cNvCxnSpPr/>
          <p:nvPr userDrawn="1"/>
        </p:nvCxnSpPr>
        <p:spPr>
          <a:xfrm>
            <a:off x="0" y="367858"/>
            <a:ext cx="7595006" cy="0"/>
          </a:xfrm>
          <a:prstGeom prst="line">
            <a:avLst/>
          </a:prstGeom>
          <a:ln w="63500" cap="rnd" cmpd="sng">
            <a:solidFill>
              <a:srgbClr val="E7E9F5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tt linje 20"/>
          <p:cNvCxnSpPr/>
          <p:nvPr userDrawn="1"/>
        </p:nvCxnSpPr>
        <p:spPr>
          <a:xfrm>
            <a:off x="8005233" y="1725452"/>
            <a:ext cx="1461084" cy="0"/>
          </a:xfrm>
          <a:prstGeom prst="line">
            <a:avLst/>
          </a:prstGeom>
          <a:ln w="63500" cap="rnd" cmpd="sng">
            <a:solidFill>
              <a:srgbClr val="E7E9F5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uppe 21"/>
          <p:cNvGrpSpPr/>
          <p:nvPr userDrawn="1"/>
        </p:nvGrpSpPr>
        <p:grpSpPr>
          <a:xfrm>
            <a:off x="7043097" y="344549"/>
            <a:ext cx="1435248" cy="1416312"/>
            <a:chOff x="1361705" y="363625"/>
            <a:chExt cx="509429" cy="502708"/>
          </a:xfrm>
          <a:solidFill>
            <a:srgbClr val="E7E9F5"/>
          </a:solidFill>
        </p:grpSpPr>
        <p:sp>
          <p:nvSpPr>
            <p:cNvPr id="23" name="Ellipse 22"/>
            <p:cNvSpPr/>
            <p:nvPr userDrawn="1"/>
          </p:nvSpPr>
          <p:spPr>
            <a:xfrm>
              <a:off x="1550088" y="363625"/>
              <a:ext cx="132662" cy="132662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4" name="Ellipse 23"/>
            <p:cNvSpPr/>
            <p:nvPr userDrawn="1"/>
          </p:nvSpPr>
          <p:spPr>
            <a:xfrm>
              <a:off x="1550088" y="733671"/>
              <a:ext cx="132662" cy="132662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25" name="Gruppe 24"/>
            <p:cNvGrpSpPr/>
            <p:nvPr userDrawn="1"/>
          </p:nvGrpSpPr>
          <p:grpSpPr>
            <a:xfrm>
              <a:off x="1361705" y="548648"/>
              <a:ext cx="509429" cy="132662"/>
              <a:chOff x="1361705" y="551638"/>
              <a:chExt cx="509429" cy="132662"/>
            </a:xfrm>
            <a:grpFill/>
          </p:grpSpPr>
          <p:sp>
            <p:nvSpPr>
              <p:cNvPr id="26" name="Ellipse 25"/>
              <p:cNvSpPr/>
              <p:nvPr userDrawn="1"/>
            </p:nvSpPr>
            <p:spPr>
              <a:xfrm>
                <a:off x="1552204" y="551638"/>
                <a:ext cx="132662" cy="132662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7" name="Ellipse 26"/>
              <p:cNvSpPr/>
              <p:nvPr userDrawn="1"/>
            </p:nvSpPr>
            <p:spPr>
              <a:xfrm>
                <a:off x="1361705" y="551638"/>
                <a:ext cx="132662" cy="132662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8" name="Ellipse 27"/>
              <p:cNvSpPr/>
              <p:nvPr userDrawn="1"/>
            </p:nvSpPr>
            <p:spPr>
              <a:xfrm>
                <a:off x="1738472" y="551638"/>
                <a:ext cx="132662" cy="132662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9" name="Tittel 1"/>
          <p:cNvSpPr>
            <a:spLocks noGrp="1"/>
          </p:cNvSpPr>
          <p:nvPr>
            <p:ph type="ctrTitle"/>
          </p:nvPr>
        </p:nvSpPr>
        <p:spPr>
          <a:xfrm>
            <a:off x="457200" y="710161"/>
            <a:ext cx="6388100" cy="6463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3600" b="1">
                <a:latin typeface="Arial"/>
                <a:cs typeface="Arial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pic>
        <p:nvPicPr>
          <p:cNvPr id="14" name="Bilde 13" descr="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68" y="5873949"/>
            <a:ext cx="3755136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28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sshaldar til bi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14743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ED9D-6D5F-4BB0-A801-336BF4878834}" type="datetimeFigureOut">
              <a:rPr lang="nb-NO" smtClean="0"/>
              <a:t>28.08.2019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805D-6A74-43F5-AB8F-4013D601667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709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115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2" r:id="rId3"/>
    <p:sldLayoutId id="2147483661" r:id="rId4"/>
    <p:sldLayoutId id="2147483650" r:id="rId5"/>
    <p:sldLayoutId id="2147483655" r:id="rId6"/>
    <p:sldLayoutId id="2147483663" r:id="rId7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ScalaSans-Bold"/>
          <a:ea typeface="+mj-ea"/>
          <a:cs typeface="ScalaSans-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2853175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323" y="2590430"/>
            <a:ext cx="3200677" cy="4267570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1265463" y="3559629"/>
            <a:ext cx="39433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solidFill>
                  <a:schemeClr val="bg1">
                    <a:lumMod val="85000"/>
                  </a:schemeClr>
                </a:solidFill>
              </a:rPr>
              <a:t>Akuttmedisinsk kommunikasjon sentral </a:t>
            </a:r>
            <a:r>
              <a:rPr lang="nb-NO" sz="4400" b="1" dirty="0" smtClean="0">
                <a:solidFill>
                  <a:schemeClr val="bg1">
                    <a:lumMod val="85000"/>
                  </a:schemeClr>
                </a:solidFill>
              </a:rPr>
              <a:t>- 113</a:t>
            </a:r>
            <a:endParaRPr lang="nb-NO" sz="4400" b="1" dirty="0"/>
          </a:p>
        </p:txBody>
      </p:sp>
    </p:spTree>
    <p:extLst>
      <p:ext uri="{BB962C8B-B14F-4D97-AF65-F5344CB8AC3E}">
        <p14:creationId xmlns:p14="http://schemas.microsoft.com/office/powerpoint/2010/main" val="322163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457201" y="2070099"/>
            <a:ext cx="8021144" cy="2234458"/>
          </a:xfrm>
        </p:spPr>
        <p:txBody>
          <a:bodyPr/>
          <a:lstStyle/>
          <a:p>
            <a:r>
              <a:rPr lang="nb-NO" dirty="0" smtClean="0"/>
              <a:t>2017:     5400 registrerte psykiatri henvendelser</a:t>
            </a:r>
          </a:p>
          <a:p>
            <a:r>
              <a:rPr lang="nb-NO" dirty="0" smtClean="0"/>
              <a:t>2018:     6200 registrerte psykiatri henvendelser </a:t>
            </a:r>
          </a:p>
          <a:p>
            <a:r>
              <a:rPr lang="nb-NO" dirty="0" smtClean="0"/>
              <a:t>2019:     3800 registrerte psykiatri henvendelser hittil i år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Antall henvendelser og type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622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104" y="589956"/>
            <a:ext cx="4839004" cy="611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33" y="89058"/>
            <a:ext cx="8004000" cy="447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326003" y="4643561"/>
            <a:ext cx="3005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Brukes av alle AMK sentraler i Norge og flere legevaktssentraler 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413242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667"/>
            <a:ext cx="4140035" cy="6588526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397" y="158155"/>
            <a:ext cx="5078603" cy="642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6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94" y="77183"/>
            <a:ext cx="7471576" cy="600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77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6294184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6146358" y="3132814"/>
            <a:ext cx="29976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Hendelser siste halve år 2019</a:t>
            </a:r>
          </a:p>
          <a:p>
            <a:r>
              <a:rPr lang="nb-NO" dirty="0" smtClean="0"/>
              <a:t>Psykisk lidelse :1489</a:t>
            </a:r>
          </a:p>
          <a:p>
            <a:r>
              <a:rPr lang="nb-NO" dirty="0" smtClean="0"/>
              <a:t>Brystsmerter: 1036</a:t>
            </a:r>
          </a:p>
          <a:p>
            <a:r>
              <a:rPr lang="nb-NO" dirty="0" smtClean="0"/>
              <a:t>Mage/ryggsmerter: 664</a:t>
            </a:r>
          </a:p>
          <a:p>
            <a:r>
              <a:rPr lang="nb-NO" dirty="0" smtClean="0"/>
              <a:t>Småskade/brudd/ ulykke:  868</a:t>
            </a:r>
          </a:p>
          <a:p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152980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ctrTitle"/>
          </p:nvPr>
        </p:nvSpPr>
        <p:spPr>
          <a:xfrm>
            <a:off x="274319" y="417671"/>
            <a:ext cx="8034793" cy="1631216"/>
          </a:xfrm>
        </p:spPr>
        <p:txBody>
          <a:bodyPr/>
          <a:lstStyle/>
          <a:p>
            <a:r>
              <a:rPr lang="nb-NO" sz="2400" dirty="0" smtClean="0"/>
              <a:t>Antall henvendelser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Medisinsk </a:t>
            </a:r>
            <a:r>
              <a:rPr lang="nb-NO" dirty="0"/>
              <a:t>indeks kort 29 </a:t>
            </a:r>
            <a:br>
              <a:rPr lang="nb-NO" dirty="0"/>
            </a:b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643" y="1303004"/>
            <a:ext cx="6262667" cy="3662798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6107546" y="1914877"/>
            <a:ext cx="28813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Antall røde henvendelser</a:t>
            </a:r>
          </a:p>
          <a:p>
            <a:endParaRPr lang="nb-NO" sz="2400" b="1" dirty="0" smtClean="0"/>
          </a:p>
          <a:p>
            <a:r>
              <a:rPr lang="nb-NO" sz="2400" b="1" dirty="0" smtClean="0"/>
              <a:t>2019: </a:t>
            </a:r>
            <a:r>
              <a:rPr lang="nb-NO" sz="2400" b="1" dirty="0" err="1" smtClean="0"/>
              <a:t>ca</a:t>
            </a:r>
            <a:r>
              <a:rPr lang="nb-NO" sz="2400" b="1" dirty="0" smtClean="0"/>
              <a:t> 150 </a:t>
            </a:r>
          </a:p>
          <a:p>
            <a:r>
              <a:rPr lang="nb-NO" sz="2400" b="1" dirty="0" smtClean="0"/>
              <a:t>2018: </a:t>
            </a:r>
            <a:r>
              <a:rPr lang="nb-NO" sz="2400" b="1" dirty="0" err="1" smtClean="0"/>
              <a:t>ca</a:t>
            </a:r>
            <a:r>
              <a:rPr lang="nb-NO" sz="2400" b="1" dirty="0" smtClean="0"/>
              <a:t> 189</a:t>
            </a:r>
          </a:p>
          <a:p>
            <a:r>
              <a:rPr lang="nb-NO" sz="2400" b="1" dirty="0" smtClean="0"/>
              <a:t>2017: </a:t>
            </a:r>
            <a:r>
              <a:rPr lang="nb-NO" sz="2400" b="1" dirty="0" err="1" smtClean="0"/>
              <a:t>ca</a:t>
            </a:r>
            <a:r>
              <a:rPr lang="nb-NO" sz="2400" b="1" dirty="0" smtClean="0"/>
              <a:t> 187</a:t>
            </a:r>
            <a:endParaRPr lang="nb-NO" sz="2400" b="1" dirty="0"/>
          </a:p>
        </p:txBody>
      </p:sp>
    </p:spTree>
    <p:extLst>
      <p:ext uri="{BB962C8B-B14F-4D97-AF65-F5344CB8AC3E}">
        <p14:creationId xmlns:p14="http://schemas.microsoft.com/office/powerpoint/2010/main" val="270407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5" y="44512"/>
            <a:ext cx="8686801" cy="681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50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ctrTitle"/>
          </p:nvPr>
        </p:nvSpPr>
        <p:spPr>
          <a:xfrm>
            <a:off x="477076" y="101087"/>
            <a:ext cx="7744571" cy="1192875"/>
          </a:xfrm>
        </p:spPr>
        <p:txBody>
          <a:bodyPr/>
          <a:lstStyle/>
          <a:p>
            <a:r>
              <a:rPr lang="nb-NO" dirty="0"/>
              <a:t>Hva gjør AMK med </a:t>
            </a:r>
            <a:r>
              <a:rPr lang="nb-NO" dirty="0" smtClean="0"/>
              <a:t>en bekymringsmelding</a:t>
            </a:r>
            <a:r>
              <a:rPr lang="nb-NO" dirty="0"/>
              <a:t>? </a:t>
            </a:r>
            <a:br>
              <a:rPr lang="nb-NO" dirty="0"/>
            </a:br>
            <a:endParaRPr lang="nb-NO" dirty="0"/>
          </a:p>
        </p:txBody>
      </p:sp>
      <p:sp>
        <p:nvSpPr>
          <p:cNvPr id="5" name="TekstSylinder 4"/>
          <p:cNvSpPr txBox="1"/>
          <p:nvPr/>
        </p:nvSpPr>
        <p:spPr>
          <a:xfrm>
            <a:off x="477076" y="1293962"/>
            <a:ext cx="803876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 smtClean="0"/>
              <a:t>Hva hører til hos 113/ AMK? Eller hos legevakten? </a:t>
            </a:r>
          </a:p>
          <a:p>
            <a:endParaRPr lang="nb-NO" sz="2800" dirty="0" smtClean="0"/>
          </a:p>
          <a:p>
            <a:r>
              <a:rPr lang="nb-NO" sz="2800" dirty="0" smtClean="0"/>
              <a:t>Videre enten ut fra 113 samtalen eller bestillingen fra legevakt/ fastlege så: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I</a:t>
            </a:r>
            <a:r>
              <a:rPr lang="nb-NO" sz="2800" dirty="0" smtClean="0"/>
              <a:t>nnhenter vi informasjon i henhold til Medisinsk indeks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 smtClean="0"/>
              <a:t>Kartlegger hvor pasienten 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 smtClean="0"/>
              <a:t>Vurderer evt. Faremomenter og samarbeid.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 smtClean="0"/>
              <a:t>Er det tidligere hendelser?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 smtClean="0"/>
              <a:t>Rus og alkohol involvert?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 smtClean="0"/>
              <a:t>Er det barn på stedet?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 smtClean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78" y="-28117"/>
            <a:ext cx="4810541" cy="688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9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457201" y="1379986"/>
            <a:ext cx="8021144" cy="481978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Vurdere type varsling og respons. </a:t>
            </a:r>
          </a:p>
          <a:p>
            <a:pPr marL="285750" indent="-285750">
              <a:buFontTx/>
              <a:buChar char="-"/>
            </a:pPr>
            <a:r>
              <a:rPr lang="nb-NO" dirty="0">
                <a:solidFill>
                  <a:srgbClr val="00B050"/>
                </a:solidFill>
              </a:rPr>
              <a:t>Grønne henvendelser </a:t>
            </a:r>
            <a:r>
              <a:rPr lang="nb-NO" dirty="0"/>
              <a:t>som ikke åpenbart trenger ambulanse overføres til legevaktssentralen. </a:t>
            </a:r>
          </a:p>
          <a:p>
            <a:pPr marL="285750" indent="-285750">
              <a:buFontTx/>
              <a:buChar char="-"/>
            </a:pPr>
            <a:r>
              <a:rPr lang="nb-NO" dirty="0">
                <a:solidFill>
                  <a:srgbClr val="FFFF00"/>
                </a:solidFill>
              </a:rPr>
              <a:t>Gule henvendelser </a:t>
            </a:r>
            <a:r>
              <a:rPr lang="nb-NO" dirty="0"/>
              <a:t>som ikke åpenbart trenger ambulanse overføres til legevaktsentral / legevaktslege  </a:t>
            </a:r>
            <a:r>
              <a:rPr lang="nb-NO" dirty="0" smtClean="0"/>
              <a:t>,men ved behov så </a:t>
            </a:r>
            <a:r>
              <a:rPr lang="nb-NO" dirty="0"/>
              <a:t>blir ambulanse og </a:t>
            </a:r>
            <a:r>
              <a:rPr lang="nb-NO" dirty="0" smtClean="0"/>
              <a:t>legevaktslege </a:t>
            </a:r>
            <a:r>
              <a:rPr lang="nb-NO" dirty="0"/>
              <a:t>varslet for </a:t>
            </a:r>
            <a:r>
              <a:rPr lang="nb-NO" dirty="0" smtClean="0"/>
              <a:t>utrykning direkte. </a:t>
            </a:r>
            <a:endParaRPr lang="nb-NO" dirty="0"/>
          </a:p>
          <a:p>
            <a:pPr marL="285750" indent="-285750">
              <a:buFontTx/>
              <a:buChar char="-"/>
            </a:pPr>
            <a:r>
              <a:rPr lang="nb-NO" dirty="0" smtClean="0">
                <a:solidFill>
                  <a:srgbClr val="002060"/>
                </a:solidFill>
              </a:rPr>
              <a:t>Ved</a:t>
            </a:r>
            <a:r>
              <a:rPr lang="nb-NO" dirty="0" smtClean="0">
                <a:solidFill>
                  <a:srgbClr val="FF0000"/>
                </a:solidFill>
              </a:rPr>
              <a:t> røde </a:t>
            </a:r>
            <a:r>
              <a:rPr lang="nb-NO" dirty="0">
                <a:solidFill>
                  <a:srgbClr val="FF0000"/>
                </a:solidFill>
              </a:rPr>
              <a:t>henvendelser </a:t>
            </a:r>
            <a:r>
              <a:rPr lang="nb-NO" dirty="0"/>
              <a:t>blir ambulanse og </a:t>
            </a:r>
            <a:r>
              <a:rPr lang="nb-NO" dirty="0" smtClean="0"/>
              <a:t>legevaktslege varslet </a:t>
            </a:r>
            <a:r>
              <a:rPr lang="nb-NO" dirty="0"/>
              <a:t>uten forsinkelse, </a:t>
            </a:r>
            <a:r>
              <a:rPr lang="nb-NO" dirty="0" smtClean="0"/>
              <a:t>samt </a:t>
            </a:r>
            <a:r>
              <a:rPr lang="nb-NO" dirty="0"/>
              <a:t>vurderes </a:t>
            </a:r>
            <a:r>
              <a:rPr lang="nb-NO" dirty="0" smtClean="0"/>
              <a:t>det om behov for </a:t>
            </a:r>
            <a:r>
              <a:rPr lang="nb-NO" dirty="0"/>
              <a:t>trengs politi, brann eller </a:t>
            </a:r>
            <a:r>
              <a:rPr lang="nb-NO" dirty="0" smtClean="0"/>
              <a:t>redningstjenesten.</a:t>
            </a:r>
            <a:endParaRPr lang="nb-NO" dirty="0"/>
          </a:p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ctrTitle"/>
          </p:nvPr>
        </p:nvSpPr>
        <p:spPr>
          <a:xfrm>
            <a:off x="362309" y="109996"/>
            <a:ext cx="6388100" cy="1200329"/>
          </a:xfrm>
        </p:spPr>
        <p:txBody>
          <a:bodyPr/>
          <a:lstStyle/>
          <a:p>
            <a:r>
              <a:rPr lang="nb-NO" dirty="0" smtClean="0"/>
              <a:t>Hva gjør AMK med en bekymringsmelding.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3646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ctrTitle"/>
          </p:nvPr>
        </p:nvSpPr>
        <p:spPr>
          <a:xfrm>
            <a:off x="337931" y="386995"/>
            <a:ext cx="6388100" cy="646331"/>
          </a:xfrm>
        </p:spPr>
        <p:txBody>
          <a:bodyPr/>
          <a:lstStyle/>
          <a:p>
            <a:pPr algn="ctr"/>
            <a:r>
              <a:rPr lang="nb-NO" dirty="0" smtClean="0"/>
              <a:t>AMIS</a:t>
            </a:r>
            <a:endParaRPr lang="nb-NO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5416" y="1184401"/>
            <a:ext cx="10829255" cy="483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0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Ansvarsområde</a:t>
            </a:r>
            <a:endParaRPr lang="nb-NO" dirty="0"/>
          </a:p>
        </p:txBody>
      </p:sp>
      <p:sp>
        <p:nvSpPr>
          <p:cNvPr id="4" name="Plassholder for innhold 1"/>
          <p:cNvSpPr>
            <a:spLocks noGrp="1"/>
          </p:cNvSpPr>
          <p:nvPr>
            <p:ph idx="1"/>
          </p:nvPr>
        </p:nvSpPr>
        <p:spPr>
          <a:xfrm>
            <a:off x="277091" y="1567485"/>
            <a:ext cx="4411288" cy="4425992"/>
          </a:xfrm>
        </p:spPr>
        <p:txBody>
          <a:bodyPr>
            <a:normAutofit fontScale="85000" lnSpcReduction="10000"/>
          </a:bodyPr>
          <a:lstStyle/>
          <a:p>
            <a:r>
              <a:rPr lang="nb-NO" dirty="0" smtClean="0"/>
              <a:t>Fra Boknafjorden </a:t>
            </a:r>
            <a:r>
              <a:rPr lang="nb-NO" dirty="0"/>
              <a:t>i </a:t>
            </a:r>
            <a:r>
              <a:rPr lang="nb-NO" dirty="0" smtClean="0"/>
              <a:t>nord </a:t>
            </a:r>
            <a:r>
              <a:rPr lang="nb-NO" dirty="0"/>
              <a:t>til </a:t>
            </a:r>
            <a:r>
              <a:rPr lang="nb-NO" dirty="0" smtClean="0"/>
              <a:t>Drangsdalen </a:t>
            </a:r>
            <a:r>
              <a:rPr lang="nb-NO" dirty="0"/>
              <a:t>i </a:t>
            </a:r>
            <a:r>
              <a:rPr lang="nb-NO" dirty="0" smtClean="0"/>
              <a:t>sør.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b="1" dirty="0" smtClean="0"/>
              <a:t>1-1-3</a:t>
            </a:r>
            <a:r>
              <a:rPr lang="nb-NO" dirty="0" smtClean="0"/>
              <a:t> funksjon for totalt 363.550 innbyggere (2019)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 smtClean="0"/>
              <a:t>Fordelt på 18 kommuner. 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 smtClean="0"/>
              <a:t>Dekker et område på 5.758 km²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 smtClean="0"/>
              <a:t>1 Universitets sykehus</a:t>
            </a:r>
          </a:p>
          <a:p>
            <a:pPr marL="0" indent="0">
              <a:buNone/>
            </a:pPr>
            <a:endParaRPr lang="nb-NO" dirty="0" smtClean="0"/>
          </a:p>
          <a:p>
            <a:r>
              <a:rPr lang="nb-NO" dirty="0" smtClean="0"/>
              <a:t>7 Legevaktsdistrikter</a:t>
            </a:r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313" y="802967"/>
            <a:ext cx="2367538" cy="1529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2432796"/>
            <a:ext cx="4205102" cy="4321910"/>
          </a:xfrm>
          <a:prstGeom prst="rect">
            <a:avLst/>
          </a:prstGeom>
        </p:spPr>
      </p:pic>
      <p:cxnSp>
        <p:nvCxnSpPr>
          <p:cNvPr id="8" name="Rett linje 7"/>
          <p:cNvCxnSpPr/>
          <p:nvPr/>
        </p:nvCxnSpPr>
        <p:spPr>
          <a:xfrm flipV="1">
            <a:off x="5265384" y="3501589"/>
            <a:ext cx="567708" cy="41603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tt linje 9"/>
          <p:cNvCxnSpPr/>
          <p:nvPr/>
        </p:nvCxnSpPr>
        <p:spPr>
          <a:xfrm flipV="1">
            <a:off x="5833092" y="3471253"/>
            <a:ext cx="134343" cy="3033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/>
        </p:nvCxnSpPr>
        <p:spPr>
          <a:xfrm flipV="1">
            <a:off x="5967435" y="3354245"/>
            <a:ext cx="52004" cy="11700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/>
          <p:cNvCxnSpPr/>
          <p:nvPr/>
        </p:nvCxnSpPr>
        <p:spPr>
          <a:xfrm flipV="1">
            <a:off x="6019439" y="3232902"/>
            <a:ext cx="177679" cy="121343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tt linje 15"/>
          <p:cNvCxnSpPr/>
          <p:nvPr/>
        </p:nvCxnSpPr>
        <p:spPr>
          <a:xfrm flipV="1">
            <a:off x="6197118" y="3024887"/>
            <a:ext cx="104008" cy="20621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tt linje 17"/>
          <p:cNvCxnSpPr/>
          <p:nvPr/>
        </p:nvCxnSpPr>
        <p:spPr>
          <a:xfrm>
            <a:off x="6301126" y="3024887"/>
            <a:ext cx="54417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ett linje 21"/>
          <p:cNvCxnSpPr/>
          <p:nvPr/>
        </p:nvCxnSpPr>
        <p:spPr>
          <a:xfrm>
            <a:off x="6845300" y="3024887"/>
            <a:ext cx="102551" cy="5633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Rett linje 23"/>
          <p:cNvCxnSpPr/>
          <p:nvPr/>
        </p:nvCxnSpPr>
        <p:spPr>
          <a:xfrm flipV="1">
            <a:off x="6947851" y="2868876"/>
            <a:ext cx="89995" cy="212349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Rett linje 25"/>
          <p:cNvCxnSpPr/>
          <p:nvPr/>
        </p:nvCxnSpPr>
        <p:spPr>
          <a:xfrm>
            <a:off x="7037846" y="2868876"/>
            <a:ext cx="86673" cy="6500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Rett linje 27"/>
          <p:cNvCxnSpPr/>
          <p:nvPr/>
        </p:nvCxnSpPr>
        <p:spPr>
          <a:xfrm flipV="1">
            <a:off x="7140397" y="2868876"/>
            <a:ext cx="0" cy="6500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Rett linje 29"/>
          <p:cNvCxnSpPr/>
          <p:nvPr/>
        </p:nvCxnSpPr>
        <p:spPr>
          <a:xfrm>
            <a:off x="7140397" y="2868876"/>
            <a:ext cx="148801" cy="6500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Rett linje 31"/>
          <p:cNvCxnSpPr/>
          <p:nvPr/>
        </p:nvCxnSpPr>
        <p:spPr>
          <a:xfrm flipV="1">
            <a:off x="7289198" y="2868876"/>
            <a:ext cx="30336" cy="6500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Rett linje 33"/>
          <p:cNvCxnSpPr/>
          <p:nvPr/>
        </p:nvCxnSpPr>
        <p:spPr>
          <a:xfrm>
            <a:off x="7319534" y="2868876"/>
            <a:ext cx="52003" cy="10617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Rett linje 35"/>
          <p:cNvCxnSpPr/>
          <p:nvPr/>
        </p:nvCxnSpPr>
        <p:spPr>
          <a:xfrm flipV="1">
            <a:off x="7371537" y="2868876"/>
            <a:ext cx="177680" cy="10617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Rett linje 37"/>
          <p:cNvCxnSpPr/>
          <p:nvPr/>
        </p:nvCxnSpPr>
        <p:spPr>
          <a:xfrm>
            <a:off x="7549217" y="2868876"/>
            <a:ext cx="135354" cy="3250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Rett linje 39"/>
          <p:cNvCxnSpPr/>
          <p:nvPr/>
        </p:nvCxnSpPr>
        <p:spPr>
          <a:xfrm flipH="1">
            <a:off x="7601220" y="2901378"/>
            <a:ext cx="52005" cy="452867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Rett linje 41"/>
          <p:cNvCxnSpPr/>
          <p:nvPr/>
        </p:nvCxnSpPr>
        <p:spPr>
          <a:xfrm>
            <a:off x="7601220" y="3354245"/>
            <a:ext cx="12567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Rett linje 43"/>
          <p:cNvCxnSpPr/>
          <p:nvPr/>
        </p:nvCxnSpPr>
        <p:spPr>
          <a:xfrm flipH="1">
            <a:off x="7684571" y="3354245"/>
            <a:ext cx="42326" cy="11700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Rett linje 45"/>
          <p:cNvCxnSpPr/>
          <p:nvPr/>
        </p:nvCxnSpPr>
        <p:spPr>
          <a:xfrm>
            <a:off x="7684571" y="3471253"/>
            <a:ext cx="42326" cy="7800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Rett linje 47"/>
          <p:cNvCxnSpPr/>
          <p:nvPr/>
        </p:nvCxnSpPr>
        <p:spPr>
          <a:xfrm flipH="1">
            <a:off x="7288090" y="3549259"/>
            <a:ext cx="417644" cy="450699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Rett linje 49"/>
          <p:cNvCxnSpPr/>
          <p:nvPr/>
        </p:nvCxnSpPr>
        <p:spPr>
          <a:xfrm>
            <a:off x="7288090" y="3999958"/>
            <a:ext cx="0" cy="8234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Rett linje 51"/>
          <p:cNvCxnSpPr/>
          <p:nvPr/>
        </p:nvCxnSpPr>
        <p:spPr>
          <a:xfrm>
            <a:off x="7304366" y="4082298"/>
            <a:ext cx="5417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Rett linje 53"/>
          <p:cNvCxnSpPr/>
          <p:nvPr/>
        </p:nvCxnSpPr>
        <p:spPr>
          <a:xfrm flipH="1">
            <a:off x="7195296" y="4086630"/>
            <a:ext cx="156740" cy="29035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Rett linje 55"/>
          <p:cNvCxnSpPr/>
          <p:nvPr/>
        </p:nvCxnSpPr>
        <p:spPr>
          <a:xfrm>
            <a:off x="7195296" y="4376984"/>
            <a:ext cx="10907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Rett linje 58"/>
          <p:cNvCxnSpPr/>
          <p:nvPr/>
        </p:nvCxnSpPr>
        <p:spPr>
          <a:xfrm>
            <a:off x="7304366" y="4376984"/>
            <a:ext cx="67171" cy="16901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Rett linje 60"/>
          <p:cNvCxnSpPr/>
          <p:nvPr/>
        </p:nvCxnSpPr>
        <p:spPr>
          <a:xfrm flipH="1">
            <a:off x="7081182" y="4545998"/>
            <a:ext cx="270854" cy="6933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Rett linje 62"/>
          <p:cNvCxnSpPr/>
          <p:nvPr/>
        </p:nvCxnSpPr>
        <p:spPr>
          <a:xfrm>
            <a:off x="7081182" y="4638804"/>
            <a:ext cx="114114" cy="8054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Rett linje 64"/>
          <p:cNvCxnSpPr/>
          <p:nvPr/>
        </p:nvCxnSpPr>
        <p:spPr>
          <a:xfrm flipV="1">
            <a:off x="7195296" y="4708142"/>
            <a:ext cx="142655" cy="1120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Rett linje 66"/>
          <p:cNvCxnSpPr/>
          <p:nvPr/>
        </p:nvCxnSpPr>
        <p:spPr>
          <a:xfrm flipH="1">
            <a:off x="6896575" y="4715011"/>
            <a:ext cx="448960" cy="52003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Rett linje 68"/>
          <p:cNvCxnSpPr/>
          <p:nvPr/>
        </p:nvCxnSpPr>
        <p:spPr>
          <a:xfrm flipV="1">
            <a:off x="6896575" y="5113320"/>
            <a:ext cx="243822" cy="121727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Rett linje 70"/>
          <p:cNvCxnSpPr/>
          <p:nvPr/>
        </p:nvCxnSpPr>
        <p:spPr>
          <a:xfrm>
            <a:off x="7140397" y="5113320"/>
            <a:ext cx="109434" cy="159357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Rett linje 73"/>
          <p:cNvCxnSpPr/>
          <p:nvPr/>
        </p:nvCxnSpPr>
        <p:spPr>
          <a:xfrm flipH="1">
            <a:off x="7138239" y="5241916"/>
            <a:ext cx="111592" cy="287817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Rett linje 76"/>
          <p:cNvCxnSpPr/>
          <p:nvPr/>
        </p:nvCxnSpPr>
        <p:spPr>
          <a:xfrm flipH="1">
            <a:off x="7018486" y="5529733"/>
            <a:ext cx="121911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Rett linje 78"/>
          <p:cNvCxnSpPr/>
          <p:nvPr/>
        </p:nvCxnSpPr>
        <p:spPr>
          <a:xfrm flipH="1">
            <a:off x="6756159" y="5529733"/>
            <a:ext cx="262327" cy="61104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Rett linje 80"/>
          <p:cNvCxnSpPr/>
          <p:nvPr/>
        </p:nvCxnSpPr>
        <p:spPr>
          <a:xfrm>
            <a:off x="5265384" y="3917619"/>
            <a:ext cx="98205" cy="123509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Rett linje 82"/>
          <p:cNvCxnSpPr/>
          <p:nvPr/>
        </p:nvCxnSpPr>
        <p:spPr>
          <a:xfrm>
            <a:off x="5363589" y="4041128"/>
            <a:ext cx="140146" cy="66701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Rett linje 84"/>
          <p:cNvCxnSpPr/>
          <p:nvPr/>
        </p:nvCxnSpPr>
        <p:spPr>
          <a:xfrm>
            <a:off x="5503735" y="4708142"/>
            <a:ext cx="339405" cy="56453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Rett linje 86"/>
          <p:cNvCxnSpPr/>
          <p:nvPr/>
        </p:nvCxnSpPr>
        <p:spPr>
          <a:xfrm>
            <a:off x="5828758" y="5274051"/>
            <a:ext cx="958383" cy="86673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Vinkel 90"/>
          <p:cNvCxnSpPr/>
          <p:nvPr/>
        </p:nvCxnSpPr>
        <p:spPr>
          <a:xfrm rot="16200000" flipH="1">
            <a:off x="4937933" y="4263511"/>
            <a:ext cx="2127815" cy="1493469"/>
          </a:xfrm>
          <a:prstGeom prst="bentConnector3">
            <a:avLst>
              <a:gd name="adj1" fmla="val 88484"/>
            </a:avLst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8" name="TekstSylinder 97"/>
          <p:cNvSpPr txBox="1"/>
          <p:nvPr/>
        </p:nvSpPr>
        <p:spPr>
          <a:xfrm>
            <a:off x="4863284" y="5902906"/>
            <a:ext cx="1800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Dekningsområde</a:t>
            </a:r>
          </a:p>
          <a:p>
            <a:r>
              <a:rPr lang="nb-NO" b="1" dirty="0" smtClean="0">
                <a:solidFill>
                  <a:srgbClr val="FF0000"/>
                </a:solidFill>
              </a:rPr>
              <a:t>AMK - Stavanger</a:t>
            </a:r>
            <a:endParaRPr lang="nb-NO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76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ctrTitle"/>
          </p:nvPr>
        </p:nvSpPr>
        <p:spPr>
          <a:xfrm>
            <a:off x="194807" y="225132"/>
            <a:ext cx="6388100" cy="646331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44297" cy="5406746"/>
          </a:xfrm>
          <a:prstGeom prst="rect">
            <a:avLst/>
          </a:prstGeom>
        </p:spPr>
      </p:pic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999" y="681833"/>
            <a:ext cx="7515298" cy="6033043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578" y="119270"/>
            <a:ext cx="3772719" cy="650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8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276046" y="2415155"/>
            <a:ext cx="8609161" cy="20867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/>
              <a:t>Hva gjør vi med mer vage bekymringsmeldinger med uklar bekymring, ukjent lokalisering eller ukjent person?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ctrTitle"/>
          </p:nvPr>
        </p:nvSpPr>
        <p:spPr>
          <a:xfrm>
            <a:off x="457199" y="710161"/>
            <a:ext cx="7996687" cy="646331"/>
          </a:xfrm>
        </p:spPr>
        <p:txBody>
          <a:bodyPr/>
          <a:lstStyle/>
          <a:p>
            <a:r>
              <a:rPr lang="nb-NO" dirty="0" smtClean="0"/>
              <a:t>Utfordrende bekymringsmeldinger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9161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1660525"/>
            <a:ext cx="9236076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ktangel 3"/>
          <p:cNvSpPr/>
          <p:nvPr/>
        </p:nvSpPr>
        <p:spPr>
          <a:xfrm>
            <a:off x="255540" y="4048403"/>
            <a:ext cx="3751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«Ring 113 – du e aldri </a:t>
            </a:r>
            <a:r>
              <a:rPr lang="nb-NO" b="1" dirty="0" err="1">
                <a:solidFill>
                  <a:schemeClr val="bg1"/>
                </a:solidFill>
              </a:rPr>
              <a:t>aleina</a:t>
            </a:r>
            <a:r>
              <a:rPr lang="nb-NO" b="1" dirty="0">
                <a:solidFill>
                  <a:schemeClr val="bg1"/>
                </a:solidFill>
              </a:rPr>
              <a:t> der ute»</a:t>
            </a:r>
          </a:p>
        </p:txBody>
      </p:sp>
    </p:spTree>
    <p:extLst>
      <p:ext uri="{BB962C8B-B14F-4D97-AF65-F5344CB8AC3E}">
        <p14:creationId xmlns:p14="http://schemas.microsoft.com/office/powerpoint/2010/main" val="285193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141317" y="783251"/>
            <a:ext cx="6192981" cy="1015663"/>
          </a:xfrm>
        </p:spPr>
        <p:txBody>
          <a:bodyPr/>
          <a:lstStyle/>
          <a:p>
            <a:r>
              <a:rPr lang="nb-NO" sz="3200" dirty="0" smtClean="0"/>
              <a:t>Tilgjengelige</a:t>
            </a:r>
            <a:r>
              <a:rPr lang="nb-NO" sz="2800" dirty="0" smtClean="0"/>
              <a:t> Ressurser</a:t>
            </a:r>
            <a:endParaRPr lang="nb-NO" sz="2800" dirty="0"/>
          </a:p>
        </p:txBody>
      </p:sp>
      <p:sp>
        <p:nvSpPr>
          <p:cNvPr id="7" name="TekstSylinder 6"/>
          <p:cNvSpPr txBox="1"/>
          <p:nvPr/>
        </p:nvSpPr>
        <p:spPr>
          <a:xfrm>
            <a:off x="266006" y="1986742"/>
            <a:ext cx="4189616" cy="40626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17</a:t>
            </a:r>
            <a:r>
              <a:rPr lang="nb-NO" sz="2400" dirty="0" smtClean="0"/>
              <a:t> Ambulanser i variabel drift.</a:t>
            </a:r>
          </a:p>
          <a:p>
            <a:r>
              <a:rPr lang="nb-NO" sz="2400" b="1" dirty="0"/>
              <a:t>1</a:t>
            </a:r>
            <a:r>
              <a:rPr lang="nb-NO" sz="2400" dirty="0" smtClean="0"/>
              <a:t> Ambulansebåt.</a:t>
            </a:r>
          </a:p>
          <a:p>
            <a:r>
              <a:rPr lang="nb-NO" sz="2400" b="1" dirty="0" smtClean="0"/>
              <a:t>2</a:t>
            </a:r>
            <a:r>
              <a:rPr lang="nb-NO" sz="2400" dirty="0" smtClean="0"/>
              <a:t> Syketransportenheter.</a:t>
            </a:r>
          </a:p>
          <a:p>
            <a:r>
              <a:rPr lang="nb-NO" sz="2400" b="1" dirty="0" smtClean="0"/>
              <a:t>1</a:t>
            </a:r>
            <a:r>
              <a:rPr lang="nb-NO" sz="2400" dirty="0" smtClean="0"/>
              <a:t> Helsebil</a:t>
            </a:r>
            <a:r>
              <a:rPr lang="nb-NO" dirty="0" smtClean="0"/>
              <a:t>. (Kvitsøy)</a:t>
            </a:r>
          </a:p>
          <a:p>
            <a:r>
              <a:rPr lang="nb-NO" sz="2400" b="1" dirty="0"/>
              <a:t>1</a:t>
            </a:r>
            <a:r>
              <a:rPr lang="nb-NO" sz="2400" dirty="0" smtClean="0"/>
              <a:t> Ambulansehelikopter. </a:t>
            </a:r>
            <a:r>
              <a:rPr lang="nb-NO" dirty="0" smtClean="0"/>
              <a:t>(LA-31)</a:t>
            </a:r>
          </a:p>
          <a:p>
            <a:r>
              <a:rPr lang="nb-NO" sz="2400" b="1" dirty="0"/>
              <a:t>1</a:t>
            </a:r>
            <a:r>
              <a:rPr lang="nb-NO" sz="2400" dirty="0" smtClean="0"/>
              <a:t> Redningshelikopter. </a:t>
            </a:r>
          </a:p>
          <a:p>
            <a:r>
              <a:rPr lang="nb-NO" dirty="0" smtClean="0"/>
              <a:t>(Underlagt HRS Sør-Norge.)</a:t>
            </a:r>
          </a:p>
          <a:p>
            <a:r>
              <a:rPr lang="nb-NO" sz="2400" b="1" dirty="0" smtClean="0"/>
              <a:t>2</a:t>
            </a:r>
            <a:r>
              <a:rPr lang="nb-NO" sz="2400" dirty="0" smtClean="0"/>
              <a:t> Legeambulanser </a:t>
            </a:r>
          </a:p>
          <a:p>
            <a:r>
              <a:rPr lang="nb-NO" dirty="0" smtClean="0"/>
              <a:t>(LA-31 og Sea King Sola.)</a:t>
            </a:r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748" y="1986742"/>
            <a:ext cx="2167958" cy="1354974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832" y="1986742"/>
            <a:ext cx="2167958" cy="1356493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8963" y="3805405"/>
            <a:ext cx="1690445" cy="950875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749" y="3435621"/>
            <a:ext cx="1934365" cy="1690442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240" y="3435618"/>
            <a:ext cx="1428558" cy="169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7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374074" y="1471582"/>
            <a:ext cx="4929446" cy="4376583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dirty="0" smtClean="0"/>
              <a:t>Motta og håndtere henvendelser om akuttmedisinsk bistand via </a:t>
            </a:r>
            <a:r>
              <a:rPr lang="nb-NO" b="1" dirty="0" smtClean="0"/>
              <a:t>1-1-3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dirty="0" smtClean="0">
                <a:solidFill>
                  <a:schemeClr val="tx2"/>
                </a:solidFill>
              </a:rPr>
              <a:t>Sikre all befolkning innen Helse Stavangers nedslagsfelt direkte medisinsk bistand eller veiledning i henhold til Norsk Medisinsk Indeks.</a:t>
            </a:r>
            <a:endParaRPr lang="nb-NO" dirty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dirty="0" smtClean="0">
                <a:solidFill>
                  <a:schemeClr val="tx2"/>
                </a:solidFill>
              </a:rPr>
              <a:t>Legevaktstelefon for Strand kommune på kveld/natt.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dirty="0" err="1" smtClean="0">
                <a:solidFill>
                  <a:schemeClr val="tx2"/>
                </a:solidFill>
              </a:rPr>
              <a:t>Nødanrop</a:t>
            </a:r>
            <a:r>
              <a:rPr lang="nb-NO" dirty="0" smtClean="0">
                <a:solidFill>
                  <a:schemeClr val="tx2"/>
                </a:solidFill>
              </a:rPr>
              <a:t> fra turisthytter </a:t>
            </a:r>
            <a:endParaRPr lang="nb-NO" dirty="0">
              <a:solidFill>
                <a:schemeClr val="tx2"/>
              </a:solidFill>
            </a:endParaRPr>
          </a:p>
        </p:txBody>
      </p:sp>
      <p:sp>
        <p:nvSpPr>
          <p:cNvPr id="3" name="Tittel 2"/>
          <p:cNvSpPr>
            <a:spLocks noGrp="1"/>
          </p:cNvSpPr>
          <p:nvPr>
            <p:ph type="ctrTitle"/>
          </p:nvPr>
        </p:nvSpPr>
        <p:spPr>
          <a:xfrm>
            <a:off x="457200" y="710161"/>
            <a:ext cx="6388100" cy="523220"/>
          </a:xfrm>
        </p:spPr>
        <p:txBody>
          <a:bodyPr/>
          <a:lstStyle/>
          <a:p>
            <a:r>
              <a:rPr lang="nb-NO" sz="2800" dirty="0" smtClean="0"/>
              <a:t>AMK Sentralens oppgaver</a:t>
            </a:r>
            <a:endParaRPr lang="nb-NO" sz="28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654" y="3499657"/>
            <a:ext cx="4196050" cy="27099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032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0" y="3405081"/>
            <a:ext cx="5108632" cy="28736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457201" y="1356492"/>
            <a:ext cx="6226232" cy="3293209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 smtClean="0"/>
              <a:t>Varsling og koordinering av bil/båt/luft ambulanse og syketransport oppdrag.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 smtClean="0"/>
              <a:t>Ressurs og beredskapsoversikt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 smtClean="0"/>
              <a:t>Varsling av inhospitale ressurser og team.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 smtClean="0"/>
              <a:t>Beredskapsvarsling </a:t>
            </a:r>
            <a:endParaRPr lang="nb-NO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 smtClean="0"/>
              <a:t>ALLTID sørge for respons til: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i="1" dirty="0" smtClean="0"/>
              <a:t>Riktig tid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i="1" dirty="0" smtClean="0"/>
              <a:t>Riktig sted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i="1" dirty="0" smtClean="0"/>
              <a:t>Riktig pasient</a:t>
            </a:r>
          </a:p>
        </p:txBody>
      </p:sp>
      <p:sp>
        <p:nvSpPr>
          <p:cNvPr id="4" name="Tittel 2"/>
          <p:cNvSpPr>
            <a:spLocks noGrp="1"/>
          </p:cNvSpPr>
          <p:nvPr>
            <p:ph type="ctrTitle"/>
          </p:nvPr>
        </p:nvSpPr>
        <p:spPr>
          <a:xfrm>
            <a:off x="457200" y="710161"/>
            <a:ext cx="6388100" cy="523220"/>
          </a:xfrm>
        </p:spPr>
        <p:txBody>
          <a:bodyPr/>
          <a:lstStyle/>
          <a:p>
            <a:r>
              <a:rPr lang="nb-NO" sz="2800" dirty="0" smtClean="0"/>
              <a:t>AMK Sentralens oppgaver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296647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457201" y="2070099"/>
            <a:ext cx="8021144" cy="216059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Vi jobber i team av to eller flere </a:t>
            </a:r>
            <a:endParaRPr lang="nb-NO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Medisinsk operatør/ sykepleier og Ressurskoordinator / ambulansepersonell.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M</a:t>
            </a:r>
            <a:r>
              <a:rPr lang="nb-NO" dirty="0" smtClean="0"/>
              <a:t>edisinsk operatør utspør etter medisinsk indeks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Ressurskoordinator sikrer sted og utfører varsling. </a:t>
            </a:r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ctrTitle"/>
          </p:nvPr>
        </p:nvSpPr>
        <p:spPr>
          <a:xfrm>
            <a:off x="457200" y="710161"/>
            <a:ext cx="6388100" cy="646331"/>
          </a:xfrm>
        </p:spPr>
        <p:txBody>
          <a:bodyPr/>
          <a:lstStyle/>
          <a:p>
            <a:r>
              <a:rPr lang="nb-NO" dirty="0" smtClean="0"/>
              <a:t>Ansvarsfordeling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5993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71600" y="1412776"/>
            <a:ext cx="7408333" cy="420933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nb-NO" b="1" dirty="0" smtClean="0"/>
              <a:t>Våre utfordringer</a:t>
            </a:r>
          </a:p>
          <a:p>
            <a:r>
              <a:rPr lang="nb-NO" dirty="0" smtClean="0"/>
              <a:t>Distansen til pasienten</a:t>
            </a:r>
          </a:p>
          <a:p>
            <a:r>
              <a:rPr lang="nb-NO" dirty="0" smtClean="0"/>
              <a:t>«Den skjøre relasjonen» Det er kun i den skjøre relasjonen at påvirkning er mulig. </a:t>
            </a:r>
            <a:endParaRPr lang="nb-NO" dirty="0"/>
          </a:p>
          <a:p>
            <a:r>
              <a:rPr lang="nb-NO" dirty="0" smtClean="0"/>
              <a:t>Sansene våre er meget sentrale i dette samspillet. </a:t>
            </a:r>
          </a:p>
          <a:p>
            <a:r>
              <a:rPr lang="nb-NO" dirty="0" smtClean="0"/>
              <a:t>Kun verbal kommunikasjon og stemmen for å skape tillit.  </a:t>
            </a:r>
          </a:p>
          <a:p>
            <a:r>
              <a:rPr lang="nb-NO" dirty="0" smtClean="0"/>
              <a:t>Vi må øke innringers evne til å være førstehjelper på stedet </a:t>
            </a: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356" y="5797273"/>
            <a:ext cx="2880366" cy="64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426" y="2479230"/>
            <a:ext cx="8946574" cy="1372175"/>
          </a:xfrm>
          <a:prstGeom prst="rect">
            <a:avLst/>
          </a:prstGeom>
        </p:spPr>
      </p:pic>
      <p:sp>
        <p:nvSpPr>
          <p:cNvPr id="3" name="Tit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Vi får alt mulig inn på 113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7991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1942515"/>
              </p:ext>
            </p:extLst>
          </p:nvPr>
        </p:nvGraphicFramePr>
        <p:xfrm>
          <a:off x="535940" y="1033326"/>
          <a:ext cx="6309360" cy="280183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60073">
                  <a:extLst>
                    <a:ext uri="{9D8B030D-6E8A-4147-A177-3AD203B41FA5}">
                      <a16:colId xmlns:a16="http://schemas.microsoft.com/office/drawing/2014/main" xmlns="" val="931088155"/>
                    </a:ext>
                  </a:extLst>
                </a:gridCol>
                <a:gridCol w="1230283">
                  <a:extLst>
                    <a:ext uri="{9D8B030D-6E8A-4147-A177-3AD203B41FA5}">
                      <a16:colId xmlns:a16="http://schemas.microsoft.com/office/drawing/2014/main" xmlns="" val="4198752403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xmlns="" val="439346899"/>
                    </a:ext>
                  </a:extLst>
                </a:gridCol>
                <a:gridCol w="1255222">
                  <a:extLst>
                    <a:ext uri="{9D8B030D-6E8A-4147-A177-3AD203B41FA5}">
                      <a16:colId xmlns:a16="http://schemas.microsoft.com/office/drawing/2014/main" xmlns="" val="860606996"/>
                    </a:ext>
                  </a:extLst>
                </a:gridCol>
              </a:tblGrid>
              <a:tr h="464089">
                <a:tc>
                  <a:txBody>
                    <a:bodyPr/>
                    <a:lstStyle/>
                    <a:p>
                      <a:r>
                        <a:rPr lang="nb-NO" dirty="0" smtClean="0"/>
                        <a:t>Type henvendelse:</a:t>
                      </a:r>
                      <a:endParaRPr lang="nb-NO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2018</a:t>
                      </a:r>
                      <a:endParaRPr lang="nb-NO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2017</a:t>
                      </a:r>
                      <a:endParaRPr lang="nb-NO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2016</a:t>
                      </a:r>
                      <a:endParaRPr lang="nb-NO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8363910"/>
                  </a:ext>
                </a:extLst>
              </a:tr>
              <a:tr h="464089">
                <a:tc>
                  <a:txBody>
                    <a:bodyPr/>
                    <a:lstStyle/>
                    <a:p>
                      <a:r>
                        <a:rPr lang="nb-NO" b="1" dirty="0" smtClean="0">
                          <a:solidFill>
                            <a:schemeClr val="bg1"/>
                          </a:solidFill>
                        </a:rPr>
                        <a:t>1-1-3</a:t>
                      </a:r>
                      <a:endParaRPr lang="nb-NO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b="1" dirty="0" smtClean="0">
                          <a:solidFill>
                            <a:schemeClr val="bg1"/>
                          </a:solidFill>
                        </a:rPr>
                        <a:t>32.505</a:t>
                      </a:r>
                      <a:endParaRPr lang="nb-NO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b="1" dirty="0" smtClean="0">
                          <a:solidFill>
                            <a:schemeClr val="bg1"/>
                          </a:solidFill>
                        </a:rPr>
                        <a:t>30.494</a:t>
                      </a:r>
                      <a:endParaRPr lang="nb-NO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b="1" dirty="0" smtClean="0">
                          <a:solidFill>
                            <a:schemeClr val="bg1"/>
                          </a:solidFill>
                        </a:rPr>
                        <a:t>27.593</a:t>
                      </a:r>
                      <a:endParaRPr lang="nb-NO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14927277"/>
                  </a:ext>
                </a:extLst>
              </a:tr>
              <a:tr h="481389">
                <a:tc>
                  <a:txBody>
                    <a:bodyPr/>
                    <a:lstStyle/>
                    <a:p>
                      <a:r>
                        <a:rPr lang="nb-NO" b="1" dirty="0" smtClean="0">
                          <a:solidFill>
                            <a:schemeClr val="bg1"/>
                          </a:solidFill>
                        </a:rPr>
                        <a:t>LV- Hot line</a:t>
                      </a:r>
                      <a:endParaRPr lang="nb-NO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b="1" dirty="0" smtClean="0">
                          <a:solidFill>
                            <a:schemeClr val="bg1"/>
                          </a:solidFill>
                        </a:rPr>
                        <a:t>2828</a:t>
                      </a:r>
                      <a:endParaRPr lang="nb-NO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b="1" dirty="0" smtClean="0">
                          <a:solidFill>
                            <a:schemeClr val="bg1"/>
                          </a:solidFill>
                        </a:rPr>
                        <a:t>2459</a:t>
                      </a:r>
                      <a:endParaRPr lang="nb-NO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b="1" dirty="0" smtClean="0">
                          <a:solidFill>
                            <a:schemeClr val="bg1"/>
                          </a:solidFill>
                        </a:rPr>
                        <a:t>2157</a:t>
                      </a:r>
                      <a:endParaRPr lang="nb-NO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358606"/>
                  </a:ext>
                </a:extLst>
              </a:tr>
              <a:tr h="464089">
                <a:tc>
                  <a:txBody>
                    <a:bodyPr/>
                    <a:lstStyle/>
                    <a:p>
                      <a:r>
                        <a:rPr lang="nb-NO" b="1" dirty="0" smtClean="0">
                          <a:solidFill>
                            <a:schemeClr val="bg1"/>
                          </a:solidFill>
                        </a:rPr>
                        <a:t>Ambulansebestilling</a:t>
                      </a:r>
                      <a:endParaRPr lang="nb-NO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b="1" dirty="0" smtClean="0">
                          <a:solidFill>
                            <a:schemeClr val="bg1"/>
                          </a:solidFill>
                        </a:rPr>
                        <a:t>34.423</a:t>
                      </a:r>
                      <a:endParaRPr lang="nb-NO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b="1" dirty="0" smtClean="0">
                          <a:solidFill>
                            <a:schemeClr val="bg1"/>
                          </a:solidFill>
                        </a:rPr>
                        <a:t>33.444</a:t>
                      </a:r>
                      <a:endParaRPr lang="nb-NO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b="1" dirty="0" smtClean="0">
                          <a:solidFill>
                            <a:schemeClr val="bg1"/>
                          </a:solidFill>
                        </a:rPr>
                        <a:t>34.167</a:t>
                      </a:r>
                      <a:endParaRPr lang="nb-NO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13992633"/>
                  </a:ext>
                </a:extLst>
              </a:tr>
              <a:tr h="464089">
                <a:tc>
                  <a:txBody>
                    <a:bodyPr/>
                    <a:lstStyle/>
                    <a:p>
                      <a:r>
                        <a:rPr lang="nb-NO" b="1" dirty="0" smtClean="0">
                          <a:solidFill>
                            <a:schemeClr val="bg1"/>
                          </a:solidFill>
                        </a:rPr>
                        <a:t>Utgående</a:t>
                      </a:r>
                      <a:r>
                        <a:rPr lang="nb-NO" b="1" baseline="0" dirty="0" smtClean="0">
                          <a:solidFill>
                            <a:schemeClr val="bg1"/>
                          </a:solidFill>
                        </a:rPr>
                        <a:t> samtaler</a:t>
                      </a:r>
                      <a:endParaRPr lang="nb-NO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b="1" dirty="0" smtClean="0">
                          <a:solidFill>
                            <a:schemeClr val="bg1"/>
                          </a:solidFill>
                        </a:rPr>
                        <a:t>54.466</a:t>
                      </a:r>
                      <a:endParaRPr lang="nb-NO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b="1" dirty="0" smtClean="0">
                          <a:solidFill>
                            <a:schemeClr val="bg1"/>
                          </a:solidFill>
                        </a:rPr>
                        <a:t>49.983</a:t>
                      </a:r>
                      <a:endParaRPr lang="nb-NO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b="1" dirty="0" smtClean="0">
                          <a:solidFill>
                            <a:schemeClr val="bg1"/>
                          </a:solidFill>
                        </a:rPr>
                        <a:t>49.912</a:t>
                      </a:r>
                      <a:endParaRPr lang="nb-NO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6305779"/>
                  </a:ext>
                </a:extLst>
              </a:tr>
              <a:tr h="464089">
                <a:tc>
                  <a:txBody>
                    <a:bodyPr/>
                    <a:lstStyle/>
                    <a:p>
                      <a:r>
                        <a:rPr lang="nb-NO" b="1" dirty="0" smtClean="0">
                          <a:solidFill>
                            <a:schemeClr val="bg1"/>
                          </a:solidFill>
                        </a:rPr>
                        <a:t>Innkommende samtaler</a:t>
                      </a:r>
                      <a:endParaRPr lang="nb-NO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b="1" dirty="0" smtClean="0">
                          <a:solidFill>
                            <a:schemeClr val="bg1"/>
                          </a:solidFill>
                        </a:rPr>
                        <a:t>97.715</a:t>
                      </a:r>
                      <a:endParaRPr lang="nb-NO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b="1" dirty="0" smtClean="0">
                          <a:solidFill>
                            <a:schemeClr val="bg1"/>
                          </a:solidFill>
                        </a:rPr>
                        <a:t>100.961</a:t>
                      </a:r>
                      <a:endParaRPr lang="nb-NO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b="1" dirty="0" smtClean="0">
                          <a:solidFill>
                            <a:schemeClr val="bg1"/>
                          </a:solidFill>
                        </a:rPr>
                        <a:t>97.349</a:t>
                      </a:r>
                      <a:endParaRPr lang="nb-NO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07287489"/>
                  </a:ext>
                </a:extLst>
              </a:tr>
            </a:tbl>
          </a:graphicData>
        </a:graphic>
      </p:graphicFrame>
      <p:sp>
        <p:nvSpPr>
          <p:cNvPr id="3" name="Tittel 2"/>
          <p:cNvSpPr>
            <a:spLocks noGrp="1"/>
          </p:cNvSpPr>
          <p:nvPr>
            <p:ph type="ctrTitle"/>
          </p:nvPr>
        </p:nvSpPr>
        <p:spPr>
          <a:xfrm>
            <a:off x="457200" y="386995"/>
            <a:ext cx="6388100" cy="646331"/>
          </a:xfrm>
        </p:spPr>
        <p:txBody>
          <a:bodyPr/>
          <a:lstStyle/>
          <a:p>
            <a:r>
              <a:rPr lang="nb-NO" dirty="0" smtClean="0"/>
              <a:t>Statistikk:</a:t>
            </a:r>
            <a:endParaRPr lang="nb-NO" dirty="0"/>
          </a:p>
        </p:txBody>
      </p:sp>
      <p:graphicFrame>
        <p:nvGraphicFramePr>
          <p:cNvPr id="5" name="Tabel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911961"/>
              </p:ext>
            </p:extLst>
          </p:nvPr>
        </p:nvGraphicFramePr>
        <p:xfrm>
          <a:off x="535940" y="3995468"/>
          <a:ext cx="6309360" cy="379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1085">
                  <a:extLst>
                    <a:ext uri="{9D8B030D-6E8A-4147-A177-3AD203B41FA5}">
                      <a16:colId xmlns:a16="http://schemas.microsoft.com/office/drawing/2014/main" xmlns="" val="2140480063"/>
                    </a:ext>
                  </a:extLst>
                </a:gridCol>
                <a:gridCol w="1221971">
                  <a:extLst>
                    <a:ext uri="{9D8B030D-6E8A-4147-A177-3AD203B41FA5}">
                      <a16:colId xmlns:a16="http://schemas.microsoft.com/office/drawing/2014/main" xmlns="" val="1291181386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xmlns="" val="3206048114"/>
                    </a:ext>
                  </a:extLst>
                </a:gridCol>
                <a:gridCol w="1242522">
                  <a:extLst>
                    <a:ext uri="{9D8B030D-6E8A-4147-A177-3AD203B41FA5}">
                      <a16:colId xmlns:a16="http://schemas.microsoft.com/office/drawing/2014/main" xmlns="" val="2719506907"/>
                    </a:ext>
                  </a:extLst>
                </a:gridCol>
              </a:tblGrid>
              <a:tr h="379615">
                <a:tc>
                  <a:txBody>
                    <a:bodyPr/>
                    <a:lstStyle/>
                    <a:p>
                      <a:r>
                        <a:rPr lang="nb-NO" dirty="0" smtClean="0"/>
                        <a:t>Røde</a:t>
                      </a:r>
                      <a:r>
                        <a:rPr lang="nb-NO" baseline="0" dirty="0" smtClean="0"/>
                        <a:t> Ambulanseoppdrag</a:t>
                      </a:r>
                      <a:endParaRPr lang="nb-NO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11.700</a:t>
                      </a:r>
                      <a:endParaRPr lang="nb-NO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11.500</a:t>
                      </a:r>
                      <a:endParaRPr lang="nb-NO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10.500</a:t>
                      </a:r>
                      <a:endParaRPr lang="nb-NO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36887030"/>
                  </a:ext>
                </a:extLst>
              </a:tr>
            </a:tbl>
          </a:graphicData>
        </a:graphic>
      </p:graphicFrame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86" y="4773413"/>
            <a:ext cx="8730229" cy="49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3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else Vest - Presentasjon uten sidetal">
  <a:themeElements>
    <a:clrScheme name="Helse Vest">
      <a:dk1>
        <a:srgbClr val="00338D"/>
      </a:dk1>
      <a:lt1>
        <a:sysClr val="window" lastClr="FFFFFF"/>
      </a:lt1>
      <a:dk2>
        <a:srgbClr val="00338D"/>
      </a:dk2>
      <a:lt2>
        <a:srgbClr val="EEECE1"/>
      </a:lt2>
      <a:accent1>
        <a:srgbClr val="7AB2DC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38D"/>
      </a:hlink>
      <a:folHlink>
        <a:srgbClr val="0033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8CF08350198454D94B20A8E10171C49" ma:contentTypeVersion="24" ma:contentTypeDescription="Opprett et nytt dokument." ma:contentTypeScope="" ma:versionID="cb40c20d5d9b6c64f56e344a7d7e74e8">
  <xsd:schema xmlns:xsd="http://www.w3.org/2001/XMLSchema" xmlns:xs="http://www.w3.org/2001/XMLSchema" xmlns:p="http://schemas.microsoft.com/office/2006/metadata/properties" xmlns:ns1="http://schemas.microsoft.com/sharepoint/v3" xmlns:ns2="ed9703dc-ef0b-4fcf-b741-7cc41878bd61" targetNamespace="http://schemas.microsoft.com/office/2006/metadata/properties" ma:root="true" ma:fieldsID="94b0d763d24caa33fc7928bc62b4abac" ns1:_="" ns2:_="">
    <xsd:import namespace="http://schemas.microsoft.com/sharepoint/v3"/>
    <xsd:import namespace="ed9703dc-ef0b-4fcf-b741-7cc41878bd61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2:TaxCatchAllLabel" minOccurs="0"/>
                <xsd:element ref="ns2:FNSPRollUpIngress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3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14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9703dc-ef0b-4fcf-b741-7cc41878bd61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8" nillable="true" ma:taxonomy="true" ma:internalName="TaxKeywordTaxHTField" ma:taxonomyFieldName="TaxKeyword" ma:displayName="Nøkkelord" ma:default="" ma:fieldId="{23f27201-bee3-471e-b2e7-b64fd8b7ca38}" ma:taxonomyMulti="true" ma:sspId="d0f0af97-1df2-4d6b-9e49-08feee2b952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description="" ma:hidden="true" ma:list="{e24a585c-7ab9-4d2e-a6c2-97a6a586d433}" ma:internalName="TaxCatchAll" ma:showField="CatchAllData" ma:web="ed9703dc-ef0b-4fcf-b741-7cc41878bd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e24a585c-7ab9-4d2e-a6c2-97a6a586d433}" ma:internalName="TaxCatchAllLabel" ma:readOnly="true" ma:showField="CatchAllDataLabel" ma:web="ed9703dc-ef0b-4fcf-b741-7cc41878bd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NSPRollUpIngress" ma:index="12" nillable="true" ma:displayName="Utlistingsingress" ma:default="" ma:description="Teksten vises i oversikter og utlistinger" ma:internalName="FNSPRollUpIngres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TaxKeywordTaxHTField xmlns="ed9703dc-ef0b-4fcf-b741-7cc41878bd61">
      <Terms xmlns="http://schemas.microsoft.com/office/infopath/2007/PartnerControls"/>
    </TaxKeywordTaxHTField>
    <FNSPRollUpIngress xmlns="ed9703dc-ef0b-4fcf-b741-7cc41878bd61" xsi:nil="true"/>
    <TaxCatchAll xmlns="ed9703dc-ef0b-4fcf-b741-7cc41878bd61"/>
  </documentManagement>
</p:properties>
</file>

<file path=customXml/itemProps1.xml><?xml version="1.0" encoding="utf-8"?>
<ds:datastoreItem xmlns:ds="http://schemas.openxmlformats.org/officeDocument/2006/customXml" ds:itemID="{164715E9-E9BA-454C-B65F-83EB5F4ECCC1}"/>
</file>

<file path=customXml/itemProps2.xml><?xml version="1.0" encoding="utf-8"?>
<ds:datastoreItem xmlns:ds="http://schemas.openxmlformats.org/officeDocument/2006/customXml" ds:itemID="{BBA4C654-1274-4C65-A522-4C54493400B2}"/>
</file>

<file path=customXml/itemProps3.xml><?xml version="1.0" encoding="utf-8"?>
<ds:datastoreItem xmlns:ds="http://schemas.openxmlformats.org/officeDocument/2006/customXml" ds:itemID="{B24C15D4-0E37-42AE-8551-24A9B1574218}"/>
</file>

<file path=docProps/app.xml><?xml version="1.0" encoding="utf-8"?>
<Properties xmlns="http://schemas.openxmlformats.org/officeDocument/2006/extended-properties" xmlns:vt="http://schemas.openxmlformats.org/officeDocument/2006/docPropsVTypes">
  <Template>PP presentasjon Helse Stavanger norsk</Template>
  <TotalTime>457</TotalTime>
  <Words>669</Words>
  <Application>Microsoft Office PowerPoint</Application>
  <PresentationFormat>Skjermfremvisning (4:3)</PresentationFormat>
  <Paragraphs>128</Paragraphs>
  <Slides>22</Slides>
  <Notes>4</Notes>
  <HiddenSlides>1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22</vt:i4>
      </vt:variant>
    </vt:vector>
  </HeadingPairs>
  <TitlesOfParts>
    <vt:vector size="28" baseType="lpstr">
      <vt:lpstr>Arial</vt:lpstr>
      <vt:lpstr>Calibri</vt:lpstr>
      <vt:lpstr>ScalaSans</vt:lpstr>
      <vt:lpstr>ScalaSans-Bold</vt:lpstr>
      <vt:lpstr>Wingdings</vt:lpstr>
      <vt:lpstr>Helse Vest - Presentasjon uten sidetal</vt:lpstr>
      <vt:lpstr>PowerPoint-presentasjon</vt:lpstr>
      <vt:lpstr>Ansvarsområde</vt:lpstr>
      <vt:lpstr>Tilgjengelige Ressurser</vt:lpstr>
      <vt:lpstr>AMK Sentralens oppgaver</vt:lpstr>
      <vt:lpstr>AMK Sentralens oppgaver</vt:lpstr>
      <vt:lpstr>Ansvarsfordeling </vt:lpstr>
      <vt:lpstr>PowerPoint-presentasjon</vt:lpstr>
      <vt:lpstr>Vi får alt mulig inn på 113 </vt:lpstr>
      <vt:lpstr>Statistikk:</vt:lpstr>
      <vt:lpstr>Antall henvendelser og type</vt:lpstr>
      <vt:lpstr>PowerPoint-presentasjon</vt:lpstr>
      <vt:lpstr>PowerPoint-presentasjon</vt:lpstr>
      <vt:lpstr>PowerPoint-presentasjon</vt:lpstr>
      <vt:lpstr>PowerPoint-presentasjon</vt:lpstr>
      <vt:lpstr>Antall henvendelser Medisinsk indeks kort 29  </vt:lpstr>
      <vt:lpstr>PowerPoint-presentasjon</vt:lpstr>
      <vt:lpstr>Hva gjør AMK med en bekymringsmelding?  </vt:lpstr>
      <vt:lpstr>Hva gjør AMK med en bekymringsmelding. </vt:lpstr>
      <vt:lpstr>AMIS</vt:lpstr>
      <vt:lpstr>PowerPoint-presentasjon</vt:lpstr>
      <vt:lpstr>Utfordrende bekymringsmeldinger</vt:lpstr>
      <vt:lpstr>PowerPoint-presentasjon</vt:lpstr>
    </vt:vector>
  </TitlesOfParts>
  <Company>Helse Vest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Vølstad, Åge Selliken</dc:creator>
  <cp:keywords>_£Bilde</cp:keywords>
  <cp:lastModifiedBy>Aida Jane Naqasha</cp:lastModifiedBy>
  <cp:revision>47</cp:revision>
  <cp:lastPrinted>2011-12-05T14:32:55Z</cp:lastPrinted>
  <dcterms:created xsi:type="dcterms:W3CDTF">2018-06-27T07:20:36Z</dcterms:created>
  <dcterms:modified xsi:type="dcterms:W3CDTF">2019-08-28T11:53:12Z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0x010100B8CF08350198454D94B20A8E10171C49</vt:lpwstr>
  </property>
</Properties>
</file>