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52"/>
  </p:handoutMasterIdLst>
  <p:sldIdLst>
    <p:sldId id="256" r:id="rId5"/>
    <p:sldId id="258" r:id="rId6"/>
    <p:sldId id="259" r:id="rId7"/>
    <p:sldId id="261" r:id="rId8"/>
    <p:sldId id="262" r:id="rId9"/>
    <p:sldId id="260" r:id="rId10"/>
    <p:sldId id="306" r:id="rId11"/>
    <p:sldId id="263" r:id="rId12"/>
    <p:sldId id="309" r:id="rId13"/>
    <p:sldId id="310" r:id="rId14"/>
    <p:sldId id="311" r:id="rId15"/>
    <p:sldId id="264" r:id="rId16"/>
    <p:sldId id="319" r:id="rId17"/>
    <p:sldId id="265" r:id="rId18"/>
    <p:sldId id="266" r:id="rId19"/>
    <p:sldId id="276" r:id="rId20"/>
    <p:sldId id="277" r:id="rId21"/>
    <p:sldId id="278" r:id="rId22"/>
    <p:sldId id="279" r:id="rId23"/>
    <p:sldId id="280" r:id="rId24"/>
    <p:sldId id="281" r:id="rId25"/>
    <p:sldId id="267" r:id="rId26"/>
    <p:sldId id="282" r:id="rId27"/>
    <p:sldId id="283" r:id="rId28"/>
    <p:sldId id="284" r:id="rId29"/>
    <p:sldId id="285" r:id="rId30"/>
    <p:sldId id="286" r:id="rId31"/>
    <p:sldId id="287" r:id="rId32"/>
    <p:sldId id="315" r:id="rId33"/>
    <p:sldId id="318" r:id="rId34"/>
    <p:sldId id="317" r:id="rId35"/>
    <p:sldId id="316" r:id="rId36"/>
    <p:sldId id="312" r:id="rId37"/>
    <p:sldId id="313" r:id="rId38"/>
    <p:sldId id="298" r:id="rId39"/>
    <p:sldId id="303" r:id="rId40"/>
    <p:sldId id="302" r:id="rId41"/>
    <p:sldId id="269" r:id="rId42"/>
    <p:sldId id="297" r:id="rId43"/>
    <p:sldId id="275" r:id="rId44"/>
    <p:sldId id="308" r:id="rId45"/>
    <p:sldId id="273" r:id="rId46"/>
    <p:sldId id="305" r:id="rId47"/>
    <p:sldId id="304" r:id="rId48"/>
    <p:sldId id="288" r:id="rId49"/>
    <p:sldId id="307" r:id="rId50"/>
    <p:sldId id="289" r:id="rId51"/>
  </p:sldIdLst>
  <p:sldSz cx="12192000" cy="6858000"/>
  <p:notesSz cx="67945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264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68"/>
    </p:cViewPr>
  </p:sorterViewPr>
  <p:notesViewPr>
    <p:cSldViewPr snapToGrid="0" showGuides="1">
      <p:cViewPr varScale="1">
        <p:scale>
          <a:sx n="87" d="100"/>
          <a:sy n="87" d="100"/>
        </p:scale>
        <p:origin x="369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833B2-09F2-4EA7-9546-8250D2435257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5551B-74D4-4A18-B42E-ED955562D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31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39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527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283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015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524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159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16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442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8"/>
          <a:stretch/>
        </p:blipFill>
        <p:spPr>
          <a:xfrm>
            <a:off x="2500567" y="0"/>
            <a:ext cx="9691433" cy="687201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26881" y="6177527"/>
            <a:ext cx="38443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960000"/>
                </a:solidFill>
                <a:latin typeface="Century Gothic" panose="020B0502020202020204" pitchFamily="34" charset="0"/>
              </a:rPr>
              <a:t>HELSE STAVANGER HF</a:t>
            </a:r>
          </a:p>
          <a:p>
            <a:r>
              <a:rPr lang="nb-NO" sz="900" dirty="0" smtClean="0">
                <a:latin typeface="Century Gothic" panose="020B0502020202020204" pitchFamily="34" charset="0"/>
              </a:rPr>
              <a:t>SUS 2023</a:t>
            </a:r>
          </a:p>
          <a:p>
            <a:r>
              <a:rPr lang="nb-NO" sz="900" dirty="0" smtClean="0">
                <a:latin typeface="Century Gothic" panose="020B0502020202020204" pitchFamily="34" charset="0"/>
              </a:rPr>
              <a:t>BESLUTNINGSGRUNNLAG FOR VALG AV INDUSTRIALISERINGSGRAD</a:t>
            </a:r>
            <a:endParaRPr lang="nb-NO" sz="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4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936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01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4D44D-7D41-4A74-8103-AE4A5A98714F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25305-8513-4E23-994A-92D8C47056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94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8"/>
          <a:stretch/>
        </p:blipFill>
        <p:spPr>
          <a:xfrm>
            <a:off x="2500567" y="0"/>
            <a:ext cx="9691433" cy="687201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38588" y="3011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nb-NO" altLang="nb-NO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b-NO" alt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6" r="13270"/>
          <a:stretch/>
        </p:blipFill>
        <p:spPr>
          <a:xfrm>
            <a:off x="340532" y="3683700"/>
            <a:ext cx="4326718" cy="3181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5843" y="4889526"/>
            <a:ext cx="44502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b="1" dirty="0" smtClean="0">
                <a:latin typeface="Century Gothic" panose="020B0502020202020204" pitchFamily="34" charset="0"/>
              </a:rPr>
              <a:t>HELSE STAVANGER HF</a:t>
            </a:r>
          </a:p>
          <a:p>
            <a:endParaRPr lang="nb-NO" sz="1050" dirty="0">
              <a:latin typeface="Century Gothic" panose="020B0502020202020204" pitchFamily="34" charset="0"/>
            </a:endParaRPr>
          </a:p>
          <a:p>
            <a:r>
              <a:rPr lang="nb-NO" sz="1050" dirty="0" smtClean="0">
                <a:latin typeface="Century Gothic" panose="020B0502020202020204" pitchFamily="34" charset="0"/>
              </a:rPr>
              <a:t>SUS 2023</a:t>
            </a:r>
          </a:p>
          <a:p>
            <a:r>
              <a:rPr lang="nb-NO" sz="1050" dirty="0" smtClean="0">
                <a:latin typeface="Century Gothic" panose="020B0502020202020204" pitchFamily="34" charset="0"/>
              </a:rPr>
              <a:t>BESLUTNINGSGRUNNLAG FOR VALG AV INDUSTRIALISERINGSGRAD</a:t>
            </a:r>
            <a:endParaRPr lang="nb-NO" sz="105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t="65833" r="14402" b="5556"/>
          <a:stretch/>
        </p:blipFill>
        <p:spPr>
          <a:xfrm>
            <a:off x="919162" y="451995"/>
            <a:ext cx="2638425" cy="196215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2409825" y="2414146"/>
            <a:ext cx="0" cy="302512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972438" y="488952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i="1" dirty="0" smtClean="0">
                <a:latin typeface="Century Gothic" panose="020B0502020202020204" pitchFamily="34" charset="0"/>
              </a:rPr>
              <a:t> </a:t>
            </a:r>
            <a:r>
              <a:rPr lang="nb-NO" sz="1000" b="1" i="1" dirty="0" smtClean="0">
                <a:latin typeface="Century Gothic" panose="020B0502020202020204" pitchFamily="34" charset="0"/>
              </a:rPr>
              <a:t>DIALOGKONFERANSE 15.02.2017 </a:t>
            </a:r>
            <a:endParaRPr lang="nb-NO" sz="1000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5288" y="1024830"/>
            <a:ext cx="101364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KUNNSKAPSFANGST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(KNOWLEDG CAPTURE)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lvl="0"/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Dette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et hovedbidrag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 mulighetsutvikling, og en metode for å tenke gjennom utviklingen av design for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bygging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og sammenstilling (DfMA).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Kunnskapsfangst og utviklingen av en informasjonsflyt, brukt i stort omfang innen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industrien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og er skrittvis også anvendt i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byggeindustrien,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 har utviklet nye metoder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Kunnskapsfangst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 en prosess som identifiserer kunnskap hos den enkelte person, egenskaper ved gjenstander eller organisasjoner og gjør dette tilgjengelig, slik at det kan dokumenteres, beskrives og at det kan bli delt.</a:t>
            </a:r>
          </a:p>
          <a:p>
            <a:pPr lvl="0"/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8355" y="262468"/>
            <a:ext cx="318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Opportunity</a:t>
            </a:r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Development </a:t>
            </a:r>
            <a:r>
              <a:rPr lang="nb-N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Process</a:t>
            </a:r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Map</a:t>
            </a:r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09" y="585633"/>
            <a:ext cx="8912685" cy="54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289" y="475468"/>
            <a:ext cx="102352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lvl="0"/>
            <a:endParaRPr lang="nb-NO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4.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Aktuelle moduler - Byggeprosess</a:t>
            </a:r>
          </a:p>
          <a:p>
            <a:pPr lvl="0"/>
            <a:endParaRPr lang="nb-NO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7004" r="5720"/>
          <a:stretch/>
        </p:blipFill>
        <p:spPr>
          <a:xfrm>
            <a:off x="1068389" y="1998132"/>
            <a:ext cx="2961744" cy="216254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" name="Rectangle 5"/>
          <p:cNvSpPr/>
          <p:nvPr/>
        </p:nvSpPr>
        <p:spPr>
          <a:xfrm>
            <a:off x="955127" y="4614333"/>
            <a:ext cx="3853940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50"/>
              </a:lnSpc>
              <a:spcAft>
                <a:spcPts val="0"/>
              </a:spcAft>
            </a:pPr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Sengebygg – Bæresystem i stål, dekke-elementer</a:t>
            </a:r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8000" y="5377268"/>
            <a:ext cx="263565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50"/>
              </a:lnSpc>
              <a:spcAft>
                <a:spcPts val="0"/>
              </a:spcAft>
            </a:pPr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Forslått sjakt rom – ramme modul</a:t>
            </a:r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312" y="1651520"/>
            <a:ext cx="5135162" cy="339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18" y="381000"/>
            <a:ext cx="9482282" cy="57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3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366837"/>
            <a:ext cx="7143750" cy="46005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3594" y="1092200"/>
            <a:ext cx="3772186" cy="277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50"/>
              </a:lnSpc>
              <a:spcAft>
                <a:spcPts val="0"/>
              </a:spcAft>
            </a:pP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4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.1 Produksjon på byggeprosess</a:t>
            </a:r>
            <a:endParaRPr lang="nb-NO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8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7" y="1109662"/>
            <a:ext cx="70580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104900"/>
            <a:ext cx="7086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2" y="1152525"/>
            <a:ext cx="707707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7" y="1104900"/>
            <a:ext cx="71342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9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128712"/>
            <a:ext cx="711517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453" y="1173737"/>
            <a:ext cx="7359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Presentasjon</a:t>
            </a: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1. Industrialisert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planlegging og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produksjon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nb-N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PG's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tilnærming mot en industrialisert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byggeproduksjon</a:t>
            </a: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3.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Industrialisert planlegging og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bygging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Aktuelle moduler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Byggeprosess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5.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Modell for kostnadsanalyser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Økonomisk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potensial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nb-NO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PG’s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anbefalinger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5" y="1150291"/>
            <a:ext cx="7105650" cy="45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68" y="1106365"/>
            <a:ext cx="7027333" cy="456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097207"/>
            <a:ext cx="7162800" cy="46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4" y="1104900"/>
            <a:ext cx="7153275" cy="46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133475"/>
            <a:ext cx="71247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8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708" y="1143000"/>
            <a:ext cx="7195217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071563"/>
            <a:ext cx="7319962" cy="4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8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1057275"/>
            <a:ext cx="72580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528" y="1128712"/>
            <a:ext cx="7317447" cy="45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4249" r="11188" b="6791"/>
          <a:stretch/>
        </p:blipFill>
        <p:spPr bwMode="auto">
          <a:xfrm>
            <a:off x="2431669" y="531236"/>
            <a:ext cx="6540672" cy="5073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850" y="5604817"/>
            <a:ext cx="49311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Forhold mellom sjaktrom, våtrom, sengerom og fasade moduler</a:t>
            </a:r>
          </a:p>
        </p:txBody>
      </p:sp>
    </p:spTree>
    <p:extLst>
      <p:ext uri="{BB962C8B-B14F-4D97-AF65-F5344CB8AC3E}">
        <p14:creationId xmlns:p14="http://schemas.microsoft.com/office/powerpoint/2010/main" val="14909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5289" y="475468"/>
            <a:ext cx="1023520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1.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Industrialisert planlegging og produksjon</a:t>
            </a:r>
            <a:endParaRPr lang="nb-NO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1.1 Innledning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Det er besluttet at man skal ha et overordnet fokus på tilpasningsdyktighet, repetisjon og standardisering ved prosjektering av sykehusbyggene på Ullandhaug.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Prosjekterte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løsninger skal være enkle i sin form og ha god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byggbarhet.</a:t>
            </a:r>
          </a:p>
          <a:p>
            <a:pPr algn="just"/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Den samlede kompetansen i prosjekteringsgruppen ligger til grunn for analysen presentert i det følgende, og der hensikten er å dokumentere to forhold:</a:t>
            </a:r>
          </a:p>
          <a:p>
            <a:pPr algn="just"/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nb-NO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Å definere en industrialiseringsgrad som prosjekteringsgruppen i første omgang stiller seg bak, og i neste omgang vil kunne danne et bidrag til byggherrens 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beslutninger.</a:t>
            </a:r>
          </a:p>
          <a:p>
            <a:pPr lvl="0" algn="just"/>
            <a:endParaRPr lang="nb-NO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nb-NO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Å påvise et tilstrekkelig stort økonomisk potensiale ved en industrialisert implementering av 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prosjektet</a:t>
            </a:r>
            <a:r>
              <a:rPr lang="nb-NO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945" y="415635"/>
            <a:ext cx="7627568" cy="54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3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18" y="732061"/>
            <a:ext cx="5763491" cy="52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28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036" y="501299"/>
            <a:ext cx="5855856" cy="45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62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547" y="5599640"/>
            <a:ext cx="27174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Montasje av </a:t>
            </a:r>
            <a:r>
              <a:rPr lang="nb-NO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flatpakkede</a:t>
            </a:r>
            <a:r>
              <a: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moduler</a:t>
            </a:r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3009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191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70"/>
          <a:stretch/>
        </p:blipFill>
        <p:spPr>
          <a:xfrm>
            <a:off x="285547" y="274319"/>
            <a:ext cx="10858439" cy="53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547" y="5599640"/>
            <a:ext cx="2751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Montasje av himlingskomponenter</a:t>
            </a:r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46" y="260809"/>
            <a:ext cx="10138613" cy="53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547" y="5599640"/>
            <a:ext cx="2108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Mulig plassering av kraner</a:t>
            </a:r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3"/>
          <a:stretch/>
        </p:blipFill>
        <p:spPr>
          <a:xfrm>
            <a:off x="3150522" y="467576"/>
            <a:ext cx="4522125" cy="51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547" y="5599640"/>
            <a:ext cx="6043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Mulig montasjerigg for vertikale og horisontale </a:t>
            </a:r>
            <a:r>
              <a:rPr lang="nb-NO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modeuler</a:t>
            </a:r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for teknisk infrastruktur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17" y="550593"/>
            <a:ext cx="10216896" cy="50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547" y="5599640"/>
            <a:ext cx="4136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Mulig produksjon av dekke elementer på byggeplass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993" y="541111"/>
            <a:ext cx="7348452" cy="50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3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5289" y="475468"/>
            <a:ext cx="1023520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5.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Modell for kostnadsanalyser</a:t>
            </a:r>
          </a:p>
          <a:p>
            <a:endParaRPr lang="nb-NO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Metode for analysen:</a:t>
            </a: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Prosjekteringsgruppens modell er importert via formatet IFC til kalkulasjonsprogrammet ISY </a:t>
            </a:r>
            <a:r>
              <a:rPr lang="nb-N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Calcus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I programmet er det laget to prosjekter med prefabrikkerte moduler; A. Tradisjonell og B. Industrialisert. I det tradisjonelle prosjektet er utførelser og priser fra COWI benyttet. For alternativ B. Industrialisert har gruppen utført en felles skjønnsmessig vurdering av konsekvenser ved industrialisert produksjon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Forutsetninger for analysen:	</a:t>
            </a: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 </a:t>
            </a: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 B har et bruttoareal på 12.681 m2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 B utgjør ca. 11% av prosjektets samlede areal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Ikke sett på kostnader som blir tilnærmet lik i begge alternativer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Lik standard og kvalitet i begge alternativer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Sjakter ca. 133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(fra modell)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Himlinger ca. 570 m (fra modell)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Prisnivå: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2016</a:t>
            </a: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290" y="475469"/>
            <a:ext cx="4660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Tradisjonell</a:t>
            </a:r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Bild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85089" y="796109"/>
            <a:ext cx="7199949" cy="2314115"/>
          </a:xfrm>
          <a:prstGeom prst="rect">
            <a:avLst/>
          </a:prstGeom>
        </p:spPr>
      </p:pic>
      <p:pic>
        <p:nvPicPr>
          <p:cNvPr id="4" name="Bild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785090" y="3672522"/>
            <a:ext cx="7199949" cy="2432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5290" y="3369504"/>
            <a:ext cx="4660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Industrialisert</a:t>
            </a:r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23839" y="1575435"/>
            <a:ext cx="4679950" cy="376428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3"/>
          <a:srcRect r="12330" b="10807"/>
          <a:stretch/>
        </p:blipFill>
        <p:spPr bwMode="auto">
          <a:xfrm>
            <a:off x="6112891" y="1809750"/>
            <a:ext cx="5010148" cy="327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5289" y="5454134"/>
            <a:ext cx="22701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 smtClean="0">
                <a:latin typeface="Century Gothic" panose="020B0502020202020204" pitchFamily="34" charset="0"/>
                <a:ea typeface="Times New Roman" panose="02020603050405020304" pitchFamily="18" charset="0"/>
              </a:rPr>
              <a:t>Modell av typisk sengebygg</a:t>
            </a:r>
            <a:endParaRPr lang="nb-NO" sz="12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1278" y="5454134"/>
            <a:ext cx="2040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latin typeface="Century Gothic" panose="020B0502020202020204" pitchFamily="34" charset="0"/>
              </a:rPr>
              <a:t>Bære- og </a:t>
            </a:r>
            <a:r>
              <a:rPr lang="nb-NO" sz="1200" dirty="0" err="1">
                <a:latin typeface="Century Gothic" panose="020B0502020202020204" pitchFamily="34" charset="0"/>
              </a:rPr>
              <a:t>dekkesystemer</a:t>
            </a:r>
            <a:endParaRPr lang="nb-NO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51" y="551515"/>
            <a:ext cx="7737895" cy="5047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94" y="457200"/>
            <a:ext cx="3866986" cy="56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5289" y="475468"/>
            <a:ext cx="1023520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Økonomisk potensial</a:t>
            </a:r>
          </a:p>
          <a:p>
            <a:pPr lvl="0"/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Kriterier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 suksess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</a:t>
            </a:r>
            <a:endParaRPr lang="nb-NO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Tilpasse entreprisestrategi til industrialisering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vil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være avgjørende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Intelligente elementer/objekter i BIM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Byggbarhet for rasjonell byggeplass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Standardisering i valg av komponenter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Gjentakelse og få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varianter</a:t>
            </a:r>
          </a:p>
          <a:p>
            <a:r>
              <a:rPr lang="nb-NO" b="1" dirty="0" smtClean="0"/>
              <a:t>Resultat</a:t>
            </a:r>
            <a:r>
              <a:rPr lang="nb-NO" b="1" dirty="0"/>
              <a:t>: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For bygg B viser analysen en mulig reduksjon av investeringskostnad i størrelsen 1,1 mill.kr (entreprisekostnad). Hvis bygg B utgjør ca. 11% av prosjektets samlede areal kan en forvente en samlet besparelse for hele prosjektet i området 10 mill.kr (entreprisekostnad</a:t>
            </a:r>
            <a:r>
              <a:rPr lang="nb-NO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Det understrekes at eksemplet viser hvordan økonomiske konsekvenser av nye ideer og løsninger kan behandles ved bruk av BIM, analyseverktøy og IFC basert kommunikasjon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 økonomiske potensialet i prosjektet anses som betydelig, og vil bli utløst av gjennomføringsorganisasjonens samlede kompetanse og strategi for måloppnåelse.</a:t>
            </a:r>
          </a:p>
          <a:p>
            <a:r>
              <a:rPr lang="nb-NO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Smarte løsninger, elementer og moduler gir ytterligere fleksibilitet ved implementeringen av prosjektet og vil gi økte muligheter for optimalisert distribuering av arbeidskraft og </a:t>
            </a:r>
            <a:r>
              <a:rPr lang="nb-NO" dirty="0" smtClean="0"/>
              <a:t>transport</a:t>
            </a:r>
            <a:r>
              <a:rPr lang="nb-NO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850" y="5604817"/>
            <a:ext cx="2951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Distribusjon av arbeidskraft – generelt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39" y="388077"/>
            <a:ext cx="6540755" cy="521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850" y="5604817"/>
            <a:ext cx="4899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Forskyvning </a:t>
            </a:r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av arbeidsinnsats og utjevning av toppbelastninger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40" y="293851"/>
            <a:ext cx="5027955" cy="53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7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5289" y="475468"/>
            <a:ext cx="10781844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nb-NO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PG’s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anbefalinger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Industriell 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innretting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Produksjon på 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byggeplassen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Metode for 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mulighetsutvikling – samarbeidsmetode – åpenhet og gjensidig tillit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Igangsetting av systemer og 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anlegg (moduler) – Opplæring av driftsorganisasjon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Områder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 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industrialisering</a:t>
            </a:r>
          </a:p>
          <a:p>
            <a:pPr lvl="0"/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- Vertikale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sjaktmoduler og horisontale himlingsmoduler for teknisk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infrastruktur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-Eventuelle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bærestrukturer integrert i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modulene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-Våtrom</a:t>
            </a: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-Fasader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-Stålkonstruksjoner</a:t>
            </a: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- Armeringsproduksjon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og legging 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lvl="0"/>
            <a:endParaRPr lang="nb-NO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1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5289" y="751693"/>
            <a:ext cx="107818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Fleksibilitet i 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gjennomføringsfasen – utjevning av arbeidskraft og transport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Etablering av 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produksjonsgrunnlag</a:t>
            </a:r>
          </a:p>
          <a:p>
            <a:r>
              <a:rPr lang="nb-NO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Byggherrens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gjennomføringsorganisasjon med prosjekteringsgruppen, entreprenører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og</a:t>
            </a: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leverandører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lokaliseres på byggeplass 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Blikket fremover og en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fot i 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bakken</a:t>
            </a:r>
            <a:endParaRPr lang="nb-NO" dirty="0"/>
          </a:p>
          <a:p>
            <a:endParaRPr lang="nb-NO" dirty="0"/>
          </a:p>
          <a:p>
            <a:pPr lvl="0"/>
            <a:endParaRPr lang="nb-NO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1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916291"/>
              </p:ext>
            </p:extLst>
          </p:nvPr>
        </p:nvGraphicFramePr>
        <p:xfrm>
          <a:off x="2078614" y="542997"/>
          <a:ext cx="7370186" cy="5023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Presentasjon" r:id="rId3" imgW="4570415" imgH="3427413" progId="PowerPoint.Show.12">
                  <p:embed/>
                </p:oleObj>
              </mc:Choice>
              <mc:Fallback>
                <p:oleObj name="Presentasjon" r:id="rId3" imgW="4570415" imgH="3427413" progId="PowerPoint.Show.12">
                  <p:embed/>
                  <p:pic>
                    <p:nvPicPr>
                      <p:cNvPr id="3" name="Object 2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8614" y="542997"/>
                        <a:ext cx="7370186" cy="5023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02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289" y="475468"/>
            <a:ext cx="102352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nb-NO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PG's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tilnærming mot en industrialisert </a:t>
            </a:r>
            <a:r>
              <a:rPr lang="nb-NO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byggproduksjon</a:t>
            </a:r>
            <a:endParaRPr lang="nb-NO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.1 Bygningsutforming</a:t>
            </a:r>
            <a:endParaRPr lang="nb-NO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nb-NO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8" r="13826" b="3794"/>
          <a:stretch/>
        </p:blipFill>
        <p:spPr bwMode="auto">
          <a:xfrm>
            <a:off x="2707906" y="1675795"/>
            <a:ext cx="6990618" cy="3903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5289" y="466232"/>
            <a:ext cx="10235205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.2 Bruk av BIM-verktøy i prosjektet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Utstrakt bruk av BIM som grunnlag for leverandørprosjektering. Eksempelvis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mht.</a:t>
            </a:r>
          </a:p>
          <a:p>
            <a:pPr lvl="0"/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- Produksjon og montasje av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armeringsprodukter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og innstøpingsgods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- Produksjon og montasje av konstruktive stålkonstruksjoner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Produksjon og montasje av prefabrikkerte betongkonstruksjoner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Produksjon og montasje av tverrfaglige horisontale og vertikale moduler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Produksjon av prefabrikkerte operasjonsstuer, sengerom, spesialrom etc.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Fasade/vegg-moduler, møbler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m.m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Utstrakt bruk av BIM som grunnlag for utførelse av grunn- og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stikningsarbeider</a:t>
            </a:r>
          </a:p>
          <a:p>
            <a:pPr lvl="0"/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Utstrakt bruk av BIM som grunnlag for prosjekt- og byggeledelse </a:t>
            </a: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-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Prosjektøkonomi og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fremdrift</a:t>
            </a: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 - Produksjonsplanlegging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    - m.m.</a:t>
            </a: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1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547" y="5599640"/>
            <a:ext cx="2390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Mulig produksjon av </a:t>
            </a:r>
            <a:r>
              <a: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armering</a:t>
            </a:r>
            <a:endParaRPr lang="nb-NO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N:\110000-Stavanger-US\DOK\06-Prosjektadm\06-02-Planlegging\Industriell bygging\Rapport  Industrialisering-15.2.17\Armering\Solibri 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71" y="379562"/>
            <a:ext cx="8640129" cy="5220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95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289" y="475468"/>
            <a:ext cx="102352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lvl="0"/>
            <a:endParaRPr lang="nb-NO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.3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Tverrfaglige prefabrikkerte moduler</a:t>
            </a:r>
          </a:p>
          <a:p>
            <a:pPr lvl="0"/>
            <a:endParaRPr lang="nb-NO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2212" t="1555" r="2126" b="2011"/>
          <a:stretch/>
        </p:blipFill>
        <p:spPr bwMode="auto">
          <a:xfrm>
            <a:off x="1034449" y="2652906"/>
            <a:ext cx="1667570" cy="2989240"/>
          </a:xfrm>
          <a:prstGeom prst="rect">
            <a:avLst/>
          </a:prstGeom>
          <a:ln>
            <a:noFill/>
          </a:ln>
          <a:effectLst>
            <a:softEdge rad="254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2884" y="1675796"/>
            <a:ext cx="1132041" cy="278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350"/>
              </a:lnSpc>
              <a:spcAft>
                <a:spcPts val="0"/>
              </a:spcAft>
            </a:pPr>
            <a:r>
              <a:rPr lang="nb-NO" dirty="0" smtClean="0">
                <a:latin typeface="Century Gothic" panose="020B0502020202020204" pitchFamily="34" charset="0"/>
                <a:ea typeface="Times New Roman" panose="02020603050405020304" pitchFamily="18" charset="0"/>
              </a:rPr>
              <a:t>V-Modul</a:t>
            </a:r>
            <a:endParaRPr lang="nb-NO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1106" y="1675796"/>
            <a:ext cx="1127232" cy="278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350"/>
              </a:lnSpc>
              <a:spcAft>
                <a:spcPts val="0"/>
              </a:spcAft>
            </a:pPr>
            <a:r>
              <a:rPr lang="nb-NO" dirty="0" smtClean="0">
                <a:latin typeface="Century Gothic" panose="020B0502020202020204" pitchFamily="34" charset="0"/>
                <a:ea typeface="Times New Roman" panose="02020603050405020304" pitchFamily="18" charset="0"/>
              </a:rPr>
              <a:t>H-Modul</a:t>
            </a:r>
            <a:endParaRPr lang="nb-NO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280" t="837" r="1049" b="2199"/>
          <a:stretch/>
        </p:blipFill>
        <p:spPr>
          <a:xfrm>
            <a:off x="6411106" y="2721181"/>
            <a:ext cx="4733336" cy="286277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3261831" y="2320006"/>
            <a:ext cx="1817244" cy="3322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7945" y="5676383"/>
            <a:ext cx="896399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350"/>
              </a:lnSpc>
              <a:spcAft>
                <a:spcPts val="0"/>
              </a:spcAft>
            </a:pPr>
            <a:r>
              <a:rPr lang="nb-NO" sz="1200" dirty="0" smtClean="0">
                <a:latin typeface="Century Gothic" panose="020B0502020202020204" pitchFamily="34" charset="0"/>
                <a:ea typeface="Times New Roman" panose="02020603050405020304" pitchFamily="18" charset="0"/>
              </a:rPr>
              <a:t>Bærende</a:t>
            </a:r>
            <a:endParaRPr lang="nb-NO" sz="12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61831" y="5676383"/>
            <a:ext cx="1228221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350"/>
              </a:lnSpc>
              <a:spcAft>
                <a:spcPts val="0"/>
              </a:spcAft>
            </a:pPr>
            <a:r>
              <a:rPr lang="nb-NO" sz="1200" dirty="0" smtClean="0">
                <a:latin typeface="Century Gothic" panose="020B0502020202020204" pitchFamily="34" charset="0"/>
                <a:ea typeface="Times New Roman" panose="02020603050405020304" pitchFamily="18" charset="0"/>
              </a:rPr>
              <a:t>Ikke-Bærende</a:t>
            </a:r>
            <a:endParaRPr lang="nb-NO" sz="12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3717752"/>
            <a:ext cx="2978353" cy="229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5288" y="1024830"/>
            <a:ext cx="101364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Hvorfor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Hovedinntrykket er at deler av prosjektet SUS 2023 er svært velegnet for en analyse der PG utreder forbedringspotensialene i verdikjedene for å kunne dokumentere grunnlaget for reduserte kostnader og tid.</a:t>
            </a:r>
          </a:p>
          <a:p>
            <a:pPr lvl="0"/>
            <a:endParaRPr lang="nb-NO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Hvordan</a:t>
            </a:r>
          </a:p>
          <a:p>
            <a:pPr algn="just"/>
            <a:r>
              <a:rPr lang="nb-NO" dirty="0">
                <a:latin typeface="Century Gothic" panose="020B0502020202020204" pitchFamily="34" charset="0"/>
              </a:rPr>
              <a:t>For å kunne gjennomføre forbedringer innen prosjektets utvalgte områder, er det foreslått å bruke en prosess der alle involverte parter, </a:t>
            </a:r>
            <a:r>
              <a:rPr lang="nb-NO" dirty="0" err="1">
                <a:latin typeface="Century Gothic" panose="020B0502020202020204" pitchFamily="34" charset="0"/>
              </a:rPr>
              <a:t>dvs</a:t>
            </a:r>
            <a:r>
              <a:rPr lang="nb-NO" dirty="0">
                <a:latin typeface="Century Gothic" panose="020B0502020202020204" pitchFamily="34" charset="0"/>
              </a:rPr>
              <a:t> byggherre, prosjekterende, leverandører og entreprenører gis anledning til </a:t>
            </a:r>
            <a:r>
              <a:rPr lang="nb-NO" dirty="0" smtClean="0">
                <a:latin typeface="Century Gothic" panose="020B0502020202020204" pitchFamily="34" charset="0"/>
              </a:rPr>
              <a:t>å </a:t>
            </a:r>
            <a:r>
              <a:rPr lang="nb-NO" dirty="0">
                <a:latin typeface="Century Gothic" panose="020B0502020202020204" pitchFamily="34" charset="0"/>
              </a:rPr>
              <a:t>evaluere </a:t>
            </a:r>
            <a:r>
              <a:rPr lang="nb-NO" dirty="0" smtClean="0">
                <a:latin typeface="Century Gothic" panose="020B0502020202020204" pitchFamily="34" charset="0"/>
              </a:rPr>
              <a:t>nye forslag </a:t>
            </a:r>
            <a:r>
              <a:rPr lang="nb-NO" dirty="0">
                <a:latin typeface="Century Gothic" panose="020B0502020202020204" pitchFamily="34" charset="0"/>
              </a:rPr>
              <a:t>og derigjennom </a:t>
            </a:r>
            <a:r>
              <a:rPr lang="nb-NO" dirty="0" smtClean="0">
                <a:latin typeface="Century Gothic" panose="020B0502020202020204" pitchFamily="34" charset="0"/>
              </a:rPr>
              <a:t>til å </a:t>
            </a:r>
            <a:r>
              <a:rPr lang="nb-NO" dirty="0">
                <a:latin typeface="Century Gothic" panose="020B0502020202020204" pitchFamily="34" charset="0"/>
              </a:rPr>
              <a:t>etablere ny status for prosjektet  (baseline</a:t>
            </a:r>
            <a:r>
              <a:rPr lang="nb-NO" dirty="0" smtClean="0">
                <a:latin typeface="Century Gothic" panose="020B0502020202020204" pitchFamily="34" charset="0"/>
              </a:rPr>
              <a:t>).</a:t>
            </a:r>
            <a:endParaRPr lang="nb-NO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nb-NO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Hva</a:t>
            </a:r>
          </a:p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Resultatet av disse prosessene vil variere fra enkle </a:t>
            </a: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arbeidsmøter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til standardisert dokumenter og retningslinjer </a:t>
            </a: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implementering av løsninger. </a:t>
            </a: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Prosjektet </a:t>
            </a:r>
            <a:r>
              <a:rPr lang="nb-NO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SUS 2023 - Beslutningsgrunnlag for valg av </a:t>
            </a:r>
            <a:endParaRPr lang="nb-NO" i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industrialiseringsgrad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(dette dokumentet) er et eksempel </a:t>
            </a:r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nb-N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på </a:t>
            </a:r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slike retningslinjer.</a:t>
            </a:r>
          </a:p>
          <a:p>
            <a:pPr lvl="0"/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5289" y="475468"/>
            <a:ext cx="10235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3. Industrialisert 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planlegging og bygging</a:t>
            </a: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nb-NO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2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171BB74F3A334BBB9285D6619551A5" ma:contentTypeVersion="24" ma:contentTypeDescription="Opprett et nytt dokument." ma:contentTypeScope="" ma:versionID="490d15d4cf9540ac92880d474c6e4122">
  <xsd:schema xmlns:xsd="http://www.w3.org/2001/XMLSchema" xmlns:xs="http://www.w3.org/2001/XMLSchema" xmlns:p="http://schemas.microsoft.com/office/2006/metadata/properties" xmlns:ns1="http://schemas.microsoft.com/sharepoint/v3" xmlns:ns2="ed9703dc-ef0b-4fcf-b741-7cc41878bd61" targetNamespace="http://schemas.microsoft.com/office/2006/metadata/properties" ma:root="true" ma:fieldsID="e1741887e261325f66d63b7ce8629045" ns1:_="" ns2:_="">
    <xsd:import namespace="http://schemas.microsoft.com/sharepoint/v3"/>
    <xsd:import namespace="ed9703dc-ef0b-4fcf-b741-7cc41878bd61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703dc-ef0b-4fcf-b741-7cc41878bd6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e24a585c-7ab9-4d2e-a6c2-97a6a586d433}" ma:internalName="TaxCatchAll" ma:showField="CatchAllData" ma:web="ed9703dc-ef0b-4fcf-b741-7cc41878b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e24a585c-7ab9-4d2e-a6c2-97a6a586d433}" ma:internalName="TaxCatchAllLabel" ma:readOnly="true" ma:showField="CatchAllDataLabel" ma:web="ed9703dc-ef0b-4fcf-b741-7cc41878b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KeywordTaxHTField xmlns="ed9703dc-ef0b-4fcf-b741-7cc41878bd61">
      <Terms xmlns="http://schemas.microsoft.com/office/infopath/2007/PartnerControls"/>
    </TaxKeywordTaxHTField>
    <FNSPRollUpIngress xmlns="ed9703dc-ef0b-4fcf-b741-7cc41878bd61" xsi:nil="true"/>
    <PublishingExpirationDate xmlns="http://schemas.microsoft.com/sharepoint/v3" xsi:nil="true"/>
    <PublishingStartDate xmlns="http://schemas.microsoft.com/sharepoint/v3" xsi:nil="true"/>
    <TaxCatchAll xmlns="ed9703dc-ef0b-4fcf-b741-7cc41878bd61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3C9689-C77A-4558-9C5B-7C77E54B96D9}"/>
</file>

<file path=customXml/itemProps2.xml><?xml version="1.0" encoding="utf-8"?>
<ds:datastoreItem xmlns:ds="http://schemas.openxmlformats.org/officeDocument/2006/customXml" ds:itemID="{67E38F12-5056-4C6F-9981-225C63AE1036}"/>
</file>

<file path=customXml/itemProps3.xml><?xml version="1.0" encoding="utf-8"?>
<ds:datastoreItem xmlns:ds="http://schemas.openxmlformats.org/officeDocument/2006/customXml" ds:itemID="{0B311F9F-C838-4527-9171-06DDDEF1DB0A}"/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897</Words>
  <Application>Microsoft Office PowerPoint</Application>
  <PresentationFormat>Egendefinert</PresentationFormat>
  <Paragraphs>199</Paragraphs>
  <Slides>47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47</vt:i4>
      </vt:variant>
    </vt:vector>
  </HeadingPairs>
  <TitlesOfParts>
    <vt:vector size="49" baseType="lpstr">
      <vt:lpstr>Office Theme</vt:lpstr>
      <vt:lpstr>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Nordic — Office of Architecture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Soren Shen-Lung Lin</dc:creator>
  <cp:keywords/>
  <cp:lastModifiedBy>Beate Ekornes</cp:lastModifiedBy>
  <cp:revision>81</cp:revision>
  <cp:lastPrinted>2017-02-08T16:03:01Z</cp:lastPrinted>
  <dcterms:created xsi:type="dcterms:W3CDTF">2017-02-07T10:56:01Z</dcterms:created>
  <dcterms:modified xsi:type="dcterms:W3CDTF">2017-03-06T12:04:14Z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0x01010017171BB74F3A334BBB9285D6619551A5</vt:lpwstr>
  </property>
  <property fmtid="{D5CDD505-2E9C-101B-9397-08002B2CF9AE}" pid="3" name="TaxKeyword">
    <vt:lpwstr/>
  </property>
</Properties>
</file>