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62" r:id="rId5"/>
    <p:sldId id="264" r:id="rId6"/>
    <p:sldId id="343" r:id="rId7"/>
    <p:sldId id="344" r:id="rId8"/>
    <p:sldId id="342" r:id="rId9"/>
    <p:sldId id="277" r:id="rId10"/>
    <p:sldId id="296" r:id="rId11"/>
    <p:sldId id="333" r:id="rId12"/>
    <p:sldId id="281" r:id="rId13"/>
    <p:sldId id="304" r:id="rId14"/>
    <p:sldId id="341" r:id="rId15"/>
    <p:sldId id="345" r:id="rId16"/>
    <p:sldId id="278" r:id="rId17"/>
    <p:sldId id="346" r:id="rId18"/>
    <p:sldId id="347" r:id="rId19"/>
    <p:sldId id="325" r:id="rId20"/>
    <p:sldId id="276" r:id="rId21"/>
    <p:sldId id="266" r:id="rId22"/>
    <p:sldId id="300" r:id="rId23"/>
  </p:sldIdLst>
  <p:sldSz cx="24382413" cy="13716000"/>
  <p:notesSz cx="6858000" cy="9144000"/>
  <p:defaultTextStyle>
    <a:defPPr>
      <a:defRPr lang="nb-NO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2" autoAdjust="0"/>
    <p:restoredTop sz="81863" autoAdjust="0"/>
  </p:normalViewPr>
  <p:slideViewPr>
    <p:cSldViewPr snapToGrid="0">
      <p:cViewPr varScale="1">
        <p:scale>
          <a:sx n="41" d="100"/>
          <a:sy n="41" d="100"/>
        </p:scale>
        <p:origin x="-514" y="-96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221CE-4A1C-4702-AA8D-1A8456EDD8CB}" type="datetimeFigureOut">
              <a:rPr lang="nb-NO" smtClean="0"/>
              <a:t>06.03.2017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23E6F-CDBD-4A8F-A0C9-41459C88380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063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23E6F-CDBD-4A8F-A0C9-41459C88380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013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9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nb-NO" sz="16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38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70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1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21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nb-NO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ＭＳ Ｐゴシック" pitchFamily="35" charset="-128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75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nb-NO" sz="1600" dirty="0"/>
              <a:t>Midlene</a:t>
            </a:r>
            <a:r>
              <a:rPr lang="nb-NO" sz="1600" baseline="0" dirty="0"/>
              <a:t> </a:t>
            </a:r>
            <a:r>
              <a:rPr lang="nb-NO" sz="1600" dirty="0"/>
              <a:t>er allerede budsjettert gjennom planlagte</a:t>
            </a:r>
            <a:r>
              <a:rPr lang="nb-NO" sz="1600" baseline="0" dirty="0"/>
              <a:t> anskaffelser</a:t>
            </a:r>
          </a:p>
          <a:p>
            <a:pPr marL="285750" indent="-285750">
              <a:buFont typeface="Arial" charset="0"/>
              <a:buChar char="•"/>
            </a:pPr>
            <a:r>
              <a:rPr lang="nb-NO" sz="1600" baseline="0" dirty="0"/>
              <a:t>I størrelsesorden 462 milliarder – i året!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8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8126" y="5940742"/>
            <a:ext cx="11521440" cy="3670958"/>
          </a:xfrm>
        </p:spPr>
        <p:txBody>
          <a:bodyPr anchor="b">
            <a:normAutofit/>
          </a:bodyPr>
          <a:lstStyle>
            <a:lvl1pPr algn="l">
              <a:defRPr sz="8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08126" y="9973247"/>
            <a:ext cx="11521440" cy="76110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accent4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 dirty="0"/>
              <a:t>Navn på 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08126" y="12343181"/>
            <a:ext cx="4140517" cy="61207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fld id="{75FE6E4D-0C6B-4018-8BB2-2D0404085236}" type="datetime4">
              <a:rPr lang="nb-NO" smtClean="0"/>
              <a:t>6. mars 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592218" y="12343181"/>
            <a:ext cx="14886105" cy="612077"/>
          </a:xfrm>
        </p:spPr>
        <p:txBody>
          <a:bodyPr/>
          <a:lstStyle>
            <a:lvl1pPr>
              <a:defRPr sz="3000"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088539" y="12343181"/>
            <a:ext cx="617582" cy="6120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44131"/>
            <a:ext cx="3419863" cy="1923292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4176522"/>
            <a:ext cx="3419863" cy="286513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477" y="0"/>
            <a:ext cx="11679936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-247650" y="0"/>
            <a:ext cx="24630063" cy="13716000"/>
          </a:xfrm>
          <a:solidFill>
            <a:schemeClr val="bg2"/>
          </a:solidFill>
        </p:spPr>
        <p:txBody>
          <a:bodyPr tIns="360000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22995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80361" y="879984"/>
            <a:ext cx="18632329" cy="227447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880362" y="3780473"/>
            <a:ext cx="9001125" cy="72009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511565" y="3780473"/>
            <a:ext cx="9001125" cy="72009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880360" y="3780474"/>
            <a:ext cx="9001125" cy="1260157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4000" b="0">
                <a:latin typeface="Basis Grotesque Medium" panose="02000603030000020004" pitchFamily="50" charset="0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2880360" y="5040630"/>
            <a:ext cx="9001125" cy="594074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12511565" y="3780473"/>
            <a:ext cx="9001125" cy="1260157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4000" b="0">
                <a:latin typeface="Basis Grotesque Medium" panose="02000603030000020004" pitchFamily="50" charset="0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12511565" y="5040630"/>
            <a:ext cx="9001125" cy="594074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2880361" y="879984"/>
            <a:ext cx="18632329" cy="227447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908" y="8482660"/>
            <a:ext cx="6196597" cy="51511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000" y="3744468"/>
            <a:ext cx="6248413" cy="3505207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8590756" y="11845481"/>
            <a:ext cx="7200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000" dirty="0">
                <a:solidFill>
                  <a:schemeClr val="accent1"/>
                </a:solidFill>
              </a:rPr>
              <a:t>innovativeanskaffelser.no</a:t>
            </a:r>
          </a:p>
        </p:txBody>
      </p:sp>
    </p:spTree>
    <p:extLst>
      <p:ext uri="{BB962C8B-B14F-4D97-AF65-F5344CB8AC3E}">
        <p14:creationId xmlns:p14="http://schemas.microsoft.com/office/powerpoint/2010/main" val="1246994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vslutning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908" y="7157694"/>
            <a:ext cx="6196597" cy="515113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8590756" y="11845481"/>
            <a:ext cx="7200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000" dirty="0">
                <a:solidFill>
                  <a:schemeClr val="accent1"/>
                </a:solidFill>
              </a:rPr>
              <a:t>innovativeanskaffelser.no</a:t>
            </a:r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000" y="4500563"/>
            <a:ext cx="6248413" cy="190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3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shutterstock_129998735 [Converted].eps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t="29624" r="4189" b="21543"/>
          <a:stretch/>
        </p:blipFill>
        <p:spPr>
          <a:xfrm>
            <a:off x="0" y="0"/>
            <a:ext cx="24382413" cy="13817600"/>
          </a:xfrm>
          <a:prstGeom prst="rect">
            <a:avLst/>
          </a:prstGeom>
        </p:spPr>
      </p:pic>
      <p:pic>
        <p:nvPicPr>
          <p:cNvPr id="5" name="Bilde 4" descr="blå bg.jpg"/>
          <p:cNvPicPr>
            <a:picLocks noChangeAspect="1"/>
          </p:cNvPicPr>
          <p:nvPr userDrawn="1"/>
        </p:nvPicPr>
        <p:blipFill rotWithShape="1">
          <a:blip r:embed="rId3" cstate="print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5" r="-4884"/>
          <a:stretch/>
        </p:blipFill>
        <p:spPr>
          <a:xfrm>
            <a:off x="-1318983" y="0"/>
            <a:ext cx="26888863" cy="1384140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0BB78-907C-42C3-9DA8-E03BC8D4AB14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7" name="Tittel 7"/>
          <p:cNvSpPr>
            <a:spLocks noGrp="1"/>
          </p:cNvSpPr>
          <p:nvPr>
            <p:ph type="title"/>
          </p:nvPr>
        </p:nvSpPr>
        <p:spPr>
          <a:xfrm>
            <a:off x="1348934" y="2030948"/>
            <a:ext cx="21182221" cy="1821392"/>
          </a:xfrm>
        </p:spPr>
        <p:txBody>
          <a:bodyPr/>
          <a:lstStyle/>
          <a:p>
            <a:endParaRPr lang="nn-NO" dirty="0"/>
          </a:p>
        </p:txBody>
      </p:sp>
      <p:sp>
        <p:nvSpPr>
          <p:cNvPr id="8" name="Plassholder for innhold 8"/>
          <p:cNvSpPr>
            <a:spLocks noGrp="1"/>
          </p:cNvSpPr>
          <p:nvPr>
            <p:ph idx="1"/>
          </p:nvPr>
        </p:nvSpPr>
        <p:spPr>
          <a:xfrm>
            <a:off x="1394088" y="4292601"/>
            <a:ext cx="21182221" cy="7933266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9" name="Bilde 8" descr="02_NHOogKS lang pp.pd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166203" y="12552279"/>
            <a:ext cx="8596168" cy="7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44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8126" y="5940742"/>
            <a:ext cx="11521440" cy="3670958"/>
          </a:xfrm>
        </p:spPr>
        <p:txBody>
          <a:bodyPr anchor="b">
            <a:normAutofit/>
          </a:bodyPr>
          <a:lstStyle>
            <a:lvl1pPr algn="l">
              <a:defRPr sz="8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08126" y="9973247"/>
            <a:ext cx="11521440" cy="76110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accent4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 dirty="0"/>
              <a:t>Navn på 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08126" y="12343181"/>
            <a:ext cx="4140517" cy="61207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fld id="{75FE6E4D-0C6B-4018-8BB2-2D0404085236}" type="datetime4">
              <a:rPr lang="nb-NO" smtClean="0"/>
              <a:t>6. mars 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592218" y="12343181"/>
            <a:ext cx="14886105" cy="612077"/>
          </a:xfrm>
        </p:spPr>
        <p:txBody>
          <a:bodyPr/>
          <a:lstStyle>
            <a:lvl1pPr>
              <a:defRPr sz="3000"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088539" y="12343181"/>
            <a:ext cx="617582" cy="6120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44131"/>
            <a:ext cx="3419863" cy="1923292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4176522"/>
            <a:ext cx="3419863" cy="28651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67" y="0"/>
            <a:ext cx="1166774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64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8126" y="5940742"/>
            <a:ext cx="11521440" cy="3670958"/>
          </a:xfrm>
        </p:spPr>
        <p:txBody>
          <a:bodyPr anchor="b">
            <a:normAutofit/>
          </a:bodyPr>
          <a:lstStyle>
            <a:lvl1pPr algn="l">
              <a:defRPr sz="8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08126" y="9973247"/>
            <a:ext cx="11521440" cy="76110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accent4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 dirty="0"/>
              <a:t>Navn på 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08126" y="12343181"/>
            <a:ext cx="4140517" cy="61207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fld id="{75FE6E4D-0C6B-4018-8BB2-2D0404085236}" type="datetime4">
              <a:rPr lang="nb-NO" smtClean="0"/>
              <a:t>6. mars 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592218" y="12343181"/>
            <a:ext cx="14886105" cy="612077"/>
          </a:xfrm>
        </p:spPr>
        <p:txBody>
          <a:bodyPr/>
          <a:lstStyle>
            <a:lvl1pPr>
              <a:defRPr sz="3000"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088539" y="12343181"/>
            <a:ext cx="617582" cy="6120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1044131"/>
            <a:ext cx="3419863" cy="1923292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4176522"/>
            <a:ext cx="3419863" cy="28651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04" y="0"/>
            <a:ext cx="13094209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52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/m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media 8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24382413" cy="13716000"/>
          </a:xfrm>
        </p:spPr>
        <p:txBody>
          <a:bodyPr tIns="1800000" anchor="t" anchorCtr="1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Velg boksen og sett inn video fra menyen </a:t>
            </a:r>
            <a:br>
              <a:rPr lang="nb-NO" dirty="0"/>
            </a:br>
            <a:r>
              <a:rPr lang="nb-NO" dirty="0"/>
              <a:t>«sett inn/</a:t>
            </a:r>
            <a:r>
              <a:rPr lang="nb-NO" dirty="0" err="1"/>
              <a:t>insert</a:t>
            </a:r>
            <a:r>
              <a:rPr lang="nb-NO" dirty="0"/>
              <a:t>» - «Video»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08126" y="5940742"/>
            <a:ext cx="11521440" cy="3670958"/>
          </a:xfrm>
        </p:spPr>
        <p:txBody>
          <a:bodyPr anchor="b">
            <a:normAutofit/>
          </a:bodyPr>
          <a:lstStyle>
            <a:lvl1pPr algn="l">
              <a:defRPr sz="8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008126" y="9973247"/>
            <a:ext cx="11521440" cy="76110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accent4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 dirty="0"/>
              <a:t>Navn på 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08126" y="12343181"/>
            <a:ext cx="4140517" cy="61207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fld id="{75FE6E4D-0C6B-4018-8BB2-2D0404085236}" type="datetime4">
              <a:rPr lang="nb-NO" smtClean="0"/>
              <a:t>6. mars 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592218" y="12343181"/>
            <a:ext cx="14886105" cy="612077"/>
          </a:xfrm>
        </p:spPr>
        <p:txBody>
          <a:bodyPr/>
          <a:lstStyle>
            <a:lvl1pPr>
              <a:defRPr sz="3000"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088539" y="12343181"/>
            <a:ext cx="617582" cy="6120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1008126" y="1044131"/>
            <a:ext cx="3419863" cy="192329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1008126" y="4176522"/>
            <a:ext cx="3419863" cy="28651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555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ernativ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920990" y="4463035"/>
            <a:ext cx="12961620" cy="3670958"/>
          </a:xfrm>
        </p:spPr>
        <p:txBody>
          <a:bodyPr anchor="b">
            <a:normAutofit/>
          </a:bodyPr>
          <a:lstStyle>
            <a:lvl1pPr algn="l">
              <a:defRPr sz="8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7920990" y="8495540"/>
            <a:ext cx="12961620" cy="761108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dk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 dirty="0"/>
              <a:t>Navn på 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08126" y="12343181"/>
            <a:ext cx="4140517" cy="61207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fld id="{75FE6E4D-0C6B-4018-8BB2-2D0404085236}" type="datetime4">
              <a:rPr lang="nb-NO" smtClean="0"/>
              <a:t>6. mars 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5592218" y="12343181"/>
            <a:ext cx="14886105" cy="612077"/>
          </a:xfrm>
        </p:spPr>
        <p:txBody>
          <a:bodyPr/>
          <a:lstStyle>
            <a:lvl1pPr>
              <a:defRPr sz="3000"/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22088539" y="12343181"/>
            <a:ext cx="617582" cy="612077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4622978"/>
            <a:ext cx="3419863" cy="1923292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6" y="7740968"/>
            <a:ext cx="3419863" cy="28651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348" y="1141200"/>
            <a:ext cx="18326065" cy="12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749" y="1141200"/>
            <a:ext cx="9863663" cy="12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90306" y="6927267"/>
            <a:ext cx="14401800" cy="3240405"/>
          </a:xfrm>
        </p:spPr>
        <p:txBody>
          <a:bodyPr anchor="t">
            <a:normAutofit/>
          </a:bodyPr>
          <a:lstStyle>
            <a:lvl1pPr algn="ctr">
              <a:defRPr sz="6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0625010" y="3816477"/>
            <a:ext cx="3132392" cy="2484311"/>
          </a:xfrm>
          <a:blipFill>
            <a:blip r:embed="rId2"/>
            <a:stretch>
              <a:fillRect/>
            </a:stretch>
          </a:blipFill>
        </p:spPr>
        <p:txBody>
          <a:bodyPr tIns="180000">
            <a:normAutofit/>
          </a:bodyPr>
          <a:lstStyle>
            <a:lvl1pPr marL="0" indent="0" algn="ctr">
              <a:buNone/>
              <a:defRPr sz="2400">
                <a:solidFill>
                  <a:schemeClr val="dk2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/m f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173" y="1139926"/>
            <a:ext cx="9182239" cy="125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80361" y="879984"/>
            <a:ext cx="7920990" cy="227447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12183923" y="0"/>
            <a:ext cx="12198490" cy="13716000"/>
          </a:xfrm>
          <a:solidFill>
            <a:schemeClr val="bg2"/>
          </a:solidFill>
        </p:spPr>
        <p:txBody>
          <a:bodyPr tIns="3600000" anchor="t" anchorCtr="1"/>
          <a:lstStyle>
            <a:lvl1pPr marL="0" indent="0" algn="ctr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/>
          </p:nvPr>
        </p:nvSpPr>
        <p:spPr>
          <a:xfrm>
            <a:off x="2880360" y="3780473"/>
            <a:ext cx="7920990" cy="72009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486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880362" y="879984"/>
            <a:ext cx="11161395" cy="227447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880361" y="3780473"/>
            <a:ext cx="11161395" cy="7200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08126" y="12421553"/>
            <a:ext cx="324040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2400">
                <a:solidFill>
                  <a:schemeClr val="accent3"/>
                </a:solidFill>
              </a:defRPr>
            </a:lvl1pPr>
          </a:lstStyle>
          <a:p>
            <a:fld id="{03A2DB4E-71D0-4E8F-98FA-0209E05823F3}" type="datetime4">
              <a:rPr lang="nb-NO" smtClean="0"/>
              <a:t>6. mars 2017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748156" y="12421553"/>
            <a:ext cx="1488610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2400">
                <a:solidFill>
                  <a:schemeClr val="accent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22088539" y="12421553"/>
            <a:ext cx="61758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2400">
                <a:solidFill>
                  <a:schemeClr val="accent3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56" r:id="rId5"/>
    <p:sldLayoutId id="2147483650" r:id="rId6"/>
    <p:sldLayoutId id="2147483651" r:id="rId7"/>
    <p:sldLayoutId id="2147483657" r:id="rId8"/>
    <p:sldLayoutId id="2147483658" r:id="rId9"/>
    <p:sldLayoutId id="2147483664" r:id="rId10"/>
    <p:sldLayoutId id="2147483652" r:id="rId11"/>
    <p:sldLayoutId id="2147483653" r:id="rId12"/>
    <p:sldLayoutId id="2147483659" r:id="rId13"/>
    <p:sldLayoutId id="2147483660" r:id="rId14"/>
    <p:sldLayoutId id="2147483654" r:id="rId15"/>
    <p:sldLayoutId id="2147483655" r:id="rId16"/>
    <p:sldLayoutId id="2147483665" r:id="rId17"/>
  </p:sldLayoutIdLst>
  <p:hf sldNum="0" hdr="0" ftr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6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000" kern="1200">
          <a:solidFill>
            <a:schemeClr val="tx2"/>
          </a:solidFill>
          <a:latin typeface="+mn-lt"/>
          <a:ea typeface="+mn-ea"/>
          <a:cs typeface="+mn-cs"/>
        </a:defRPr>
      </a:lvl1pPr>
      <a:lvl2pPr marL="936000" indent="-46800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2pPr>
      <a:lvl3pPr marL="1404000" indent="-46800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3pPr>
      <a:lvl4pPr marL="1872000" indent="-46800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340000" indent="-468000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ll-Adjusted-PPT">
            <a:hlinkClick r:id="" action="ppaction://media"/>
          </p:cNvPr>
          <p:cNvPicPr>
            <a:picLocks noGrp="1" noChangeAspect="1"/>
          </p:cNvPicPr>
          <p:nvPr>
            <p:ph type="media" sz="quarter" idx="13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 end="1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/>
      </p:pic>
      <p:sp>
        <p:nvSpPr>
          <p:cNvPr id="13" name="Tittel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Innovative anskaffelser</a:t>
            </a:r>
          </a:p>
        </p:txBody>
      </p:sp>
      <p:sp>
        <p:nvSpPr>
          <p:cNvPr id="14" name="Undertittel 1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nb-NO" dirty="0" smtClean="0"/>
              <a:t>Dialogkonferanse Universitetssykehuset i Stavanger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1829-71AD-4F88-A556-764CE273FE73}" type="datetime4">
              <a:rPr lang="nb-NO" smtClean="0"/>
              <a:t>6. mars 2017</a:t>
            </a:fld>
            <a:endParaRPr lang="nb-NO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15"/>
          </p:nvPr>
        </p:nvSpPr>
        <p:spPr>
          <a:xfrm>
            <a:off x="1008126" y="4011554"/>
            <a:ext cx="4502337" cy="451481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631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emkant 9"/>
          <p:cNvSpPr/>
          <p:nvPr/>
        </p:nvSpPr>
        <p:spPr>
          <a:xfrm>
            <a:off x="5338689" y="6378151"/>
            <a:ext cx="5046785" cy="25321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Mulighetsrommet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5528672" y="6786506"/>
            <a:ext cx="3977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b="1" dirty="0">
                <a:solidFill>
                  <a:schemeClr val="bg1"/>
                </a:solidFill>
              </a:rPr>
              <a:t>Behov, dialog og </a:t>
            </a:r>
            <a:r>
              <a:rPr lang="nn-NO" sz="3200" b="1" dirty="0" err="1">
                <a:solidFill>
                  <a:schemeClr val="bg1"/>
                </a:solidFill>
              </a:rPr>
              <a:t>forventninger</a:t>
            </a:r>
            <a:r>
              <a:rPr lang="nn-NO" sz="3200" b="1" dirty="0">
                <a:solidFill>
                  <a:schemeClr val="bg1"/>
                </a:solidFill>
              </a:rPr>
              <a:t> til </a:t>
            </a:r>
            <a:r>
              <a:rPr lang="nn-NO" sz="3200" b="1" dirty="0" err="1">
                <a:solidFill>
                  <a:schemeClr val="bg1"/>
                </a:solidFill>
              </a:rPr>
              <a:t>ytelse</a:t>
            </a:r>
            <a:r>
              <a:rPr lang="nn-NO" sz="3200" b="1" dirty="0">
                <a:solidFill>
                  <a:schemeClr val="bg1"/>
                </a:solidFill>
              </a:rPr>
              <a:t> og funksjon</a:t>
            </a:r>
          </a:p>
        </p:txBody>
      </p:sp>
      <p:sp>
        <p:nvSpPr>
          <p:cNvPr id="12" name="Vinkeltegn 11"/>
          <p:cNvSpPr/>
          <p:nvPr/>
        </p:nvSpPr>
        <p:spPr>
          <a:xfrm>
            <a:off x="9506243" y="6403351"/>
            <a:ext cx="5838092" cy="254698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1122911" y="7032727"/>
            <a:ext cx="3240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b="1" dirty="0">
                <a:solidFill>
                  <a:schemeClr val="bg1"/>
                </a:solidFill>
              </a:rPr>
              <a:t>Konkurranse-</a:t>
            </a:r>
          </a:p>
          <a:p>
            <a:pPr algn="ctr"/>
            <a:r>
              <a:rPr lang="nn-NO" sz="3200" b="1" dirty="0">
                <a:solidFill>
                  <a:schemeClr val="bg1"/>
                </a:solidFill>
              </a:rPr>
              <a:t>gjennomføring</a:t>
            </a:r>
          </a:p>
        </p:txBody>
      </p:sp>
      <p:sp>
        <p:nvSpPr>
          <p:cNvPr id="13" name="Vinkeltegn 12"/>
          <p:cNvSpPr/>
          <p:nvPr/>
        </p:nvSpPr>
        <p:spPr>
          <a:xfrm>
            <a:off x="14489520" y="6400784"/>
            <a:ext cx="5838092" cy="254698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16373304" y="7032727"/>
            <a:ext cx="2368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200" b="1" dirty="0">
                <a:solidFill>
                  <a:schemeClr val="bg1"/>
                </a:solidFill>
              </a:rPr>
              <a:t>Kontrakts-oppfølging</a:t>
            </a:r>
          </a:p>
        </p:txBody>
      </p:sp>
      <p:pic>
        <p:nvPicPr>
          <p:cNvPr id="9" name="Bilde 8" descr="forstørrelsesglas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60255" y="4574566"/>
            <a:ext cx="9019583" cy="8885983"/>
          </a:xfrm>
          <a:prstGeom prst="rect">
            <a:avLst/>
          </a:prstGeom>
          <a:effectLst>
            <a:outerShdw blurRad="206375" dist="165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10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655" y="4499811"/>
            <a:ext cx="13021597" cy="7992835"/>
          </a:xfrm>
          <a:prstGeom prst="rect">
            <a:avLst/>
          </a:prstGeom>
        </p:spPr>
      </p:pic>
      <p:sp>
        <p:nvSpPr>
          <p:cNvPr id="4" name="Plassholder for tekst 3"/>
          <p:cNvSpPr txBox="1">
            <a:spLocks/>
          </p:cNvSpPr>
          <p:nvPr/>
        </p:nvSpPr>
        <p:spPr>
          <a:xfrm>
            <a:off x="1821582" y="4499811"/>
            <a:ext cx="7920990" cy="7200900"/>
          </a:xfrm>
          <a:prstGeom prst="rect">
            <a:avLst/>
          </a:prstGeom>
        </p:spPr>
        <p:txBody>
          <a:bodyPr/>
          <a:lstStyle>
            <a:lvl1pPr marL="468000" indent="-46800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36000" indent="-46800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404000" indent="-46800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72000" indent="-46800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340000" indent="-46800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>
                <a:solidFill>
                  <a:srgbClr val="082947"/>
                </a:solidFill>
              </a:rPr>
              <a:t>Formålet med dialogen er å </a:t>
            </a:r>
            <a:r>
              <a:rPr lang="nb-NO" b="1" dirty="0" smtClean="0">
                <a:solidFill>
                  <a:srgbClr val="082947"/>
                </a:solidFill>
              </a:rPr>
              <a:t>få ideer og innspill fra markedet </a:t>
            </a:r>
            <a:r>
              <a:rPr lang="nb-NO" dirty="0" smtClean="0">
                <a:solidFill>
                  <a:srgbClr val="082947"/>
                </a:solidFill>
              </a:rPr>
              <a:t>på hvordan behovene kan løses og hvilke </a:t>
            </a:r>
            <a:r>
              <a:rPr lang="nb-NO" dirty="0" err="1" smtClean="0">
                <a:solidFill>
                  <a:srgbClr val="082947"/>
                </a:solidFill>
              </a:rPr>
              <a:t>alernative</a:t>
            </a:r>
            <a:r>
              <a:rPr lang="nb-NO" dirty="0" smtClean="0">
                <a:solidFill>
                  <a:srgbClr val="082947"/>
                </a:solidFill>
              </a:rPr>
              <a:t> løsninger som finnes.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>
              <a:solidFill>
                <a:srgbClr val="08294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>
                <a:solidFill>
                  <a:srgbClr val="082947"/>
                </a:solidFill>
              </a:rPr>
              <a:t>Samtidig får markedet informasjon om kundens behov, slik at de blir bedre forberedt på å levere og ev. utvikle gode leveranser og løsninger.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>
              <a:solidFill>
                <a:srgbClr val="082947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>
                <a:solidFill>
                  <a:srgbClr val="082947"/>
                </a:solidFill>
              </a:rPr>
              <a:t>Regelverket anbefaler tidlig dialog</a:t>
            </a:r>
          </a:p>
          <a:p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821582" y="2225341"/>
            <a:ext cx="7920990" cy="2274470"/>
          </a:xfrm>
          <a:prstGeom prst="rect">
            <a:avLst/>
          </a:prstGeom>
        </p:spPr>
        <p:txBody>
          <a:bodyPr/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Dialog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03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tannhjul og leverandø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03" y="2817822"/>
            <a:ext cx="16601062" cy="13716000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23163213" y="12712700"/>
            <a:ext cx="1219200" cy="730250"/>
          </a:xfrm>
          <a:prstGeom prst="rect">
            <a:avLst/>
          </a:prstGeom>
        </p:spPr>
        <p:txBody>
          <a:bodyPr/>
          <a:lstStyle/>
          <a:p>
            <a:fld id="{788F336C-38CF-4CF9-9BC6-7F37C8D25F65}" type="slidenum">
              <a:rPr lang="nb-NO" smtClean="0">
                <a:solidFill>
                  <a:srgbClr val="FFFFFF"/>
                </a:solidFill>
              </a:rPr>
              <a:pPr/>
              <a:t>12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11" name="Tittel 1"/>
          <p:cNvSpPr txBox="1">
            <a:spLocks/>
          </p:cNvSpPr>
          <p:nvPr/>
        </p:nvSpPr>
        <p:spPr bwMode="auto">
          <a:xfrm>
            <a:off x="3321320" y="531822"/>
            <a:ext cx="1828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0087B3"/>
                </a:solidFill>
                <a:latin typeface="Tahoma"/>
                <a:ea typeface="ＭＳ Ｐゴシック" pitchFamily="35" charset="-128"/>
                <a:cs typeface="Tahoma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87B3"/>
                </a:solidFill>
                <a:latin typeface="Tahoma" pitchFamily="35" charset="0"/>
                <a:ea typeface="ＭＳ Ｐゴシック" pitchFamily="35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87B3"/>
                </a:solidFill>
                <a:latin typeface="Tahoma" pitchFamily="35" charset="0"/>
                <a:ea typeface="ＭＳ Ｐゴシック" pitchFamily="35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87B3"/>
                </a:solidFill>
                <a:latin typeface="Tahoma" pitchFamily="35" charset="0"/>
                <a:ea typeface="ＭＳ Ｐゴシック" pitchFamily="35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87B3"/>
                </a:solidFill>
                <a:latin typeface="Tahoma" pitchFamily="35" charset="0"/>
                <a:ea typeface="ＭＳ Ｐゴシック" pitchFamily="35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87B3"/>
                </a:solidFill>
                <a:latin typeface="Tahoma" pitchFamily="35" charset="0"/>
                <a:ea typeface="ＭＳ Ｐゴシック" pitchFamily="35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87B3"/>
                </a:solidFill>
                <a:latin typeface="Tahoma" pitchFamily="35" charset="0"/>
                <a:ea typeface="ＭＳ Ｐゴシック" pitchFamily="35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87B3"/>
                </a:solidFill>
                <a:latin typeface="Tahoma" pitchFamily="35" charset="0"/>
                <a:ea typeface="ＭＳ Ｐゴシック" pitchFamily="35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0087B3"/>
                </a:solidFill>
                <a:latin typeface="Tahoma" pitchFamily="35" charset="0"/>
                <a:ea typeface="ＭＳ Ｐゴシック" pitchFamily="35" charset="-128"/>
              </a:defRPr>
            </a:lvl9pPr>
          </a:lstStyle>
          <a:p>
            <a:pPr algn="ctr"/>
            <a:r>
              <a:rPr lang="nb-NO" sz="6000" dirty="0">
                <a:solidFill>
                  <a:schemeClr val="bg1"/>
                </a:solidFill>
              </a:rPr>
              <a:t>Hva betyr det for dere </a:t>
            </a:r>
            <a:r>
              <a:rPr lang="nb-NO" sz="6000" dirty="0" smtClean="0">
                <a:solidFill>
                  <a:schemeClr val="bg1"/>
                </a:solidFill>
              </a:rPr>
              <a:t>leverandører?</a:t>
            </a:r>
            <a:endParaRPr lang="nb-NO" sz="6000" dirty="0">
              <a:solidFill>
                <a:schemeClr val="bg1"/>
              </a:solidFill>
            </a:endParaRPr>
          </a:p>
        </p:txBody>
      </p:sp>
      <p:sp>
        <p:nvSpPr>
          <p:cNvPr id="16" name="Plassholder for innhold 2"/>
          <p:cNvSpPr txBox="1">
            <a:spLocks/>
          </p:cNvSpPr>
          <p:nvPr/>
        </p:nvSpPr>
        <p:spPr bwMode="auto">
          <a:xfrm>
            <a:off x="14378726" y="4714882"/>
            <a:ext cx="3098800" cy="188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182563" indent="-1825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7B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1pPr>
            <a:lvl2pPr marL="360363" indent="-1857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2pPr>
            <a:lvl3pPr marL="542925" indent="-1873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89A8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3pPr>
            <a:lvl4pPr marL="712788" indent="-1651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7B2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4pPr>
            <a:lvl5pPr marL="895350" indent="-173038" algn="l" defTabSz="4381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81D19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3600" dirty="0">
                <a:solidFill>
                  <a:srgbClr val="000000"/>
                </a:solidFill>
              </a:rPr>
              <a:t>Nye </a:t>
            </a:r>
          </a:p>
          <a:p>
            <a:pPr marL="0" indent="0" algn="ctr">
              <a:buNone/>
            </a:pPr>
            <a:r>
              <a:rPr lang="nb-NO" sz="3600" dirty="0">
                <a:solidFill>
                  <a:srgbClr val="000000"/>
                </a:solidFill>
              </a:rPr>
              <a:t>møteplasser</a:t>
            </a:r>
          </a:p>
        </p:txBody>
      </p:sp>
      <p:sp>
        <p:nvSpPr>
          <p:cNvPr id="20" name="Plassholder for innhold 2"/>
          <p:cNvSpPr txBox="1">
            <a:spLocks/>
          </p:cNvSpPr>
          <p:nvPr/>
        </p:nvSpPr>
        <p:spPr bwMode="auto">
          <a:xfrm>
            <a:off x="6087212" y="4101878"/>
            <a:ext cx="4288780" cy="188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182563" indent="-1825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7B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1pPr>
            <a:lvl2pPr marL="360363" indent="-1857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2pPr>
            <a:lvl3pPr marL="542925" indent="-1873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89A8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3pPr>
            <a:lvl4pPr marL="712788" indent="-1651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7B2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4pPr>
            <a:lvl5pPr marL="895350" indent="-173038" algn="l" defTabSz="4381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81D19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3600" dirty="0">
                <a:solidFill>
                  <a:srgbClr val="000000"/>
                </a:solidFill>
              </a:rPr>
              <a:t>Ny måte å være </a:t>
            </a:r>
          </a:p>
          <a:p>
            <a:pPr marL="0" indent="0" algn="ctr">
              <a:buNone/>
            </a:pPr>
            <a:r>
              <a:rPr lang="nb-NO" sz="3600" dirty="0">
                <a:solidFill>
                  <a:srgbClr val="000000"/>
                </a:solidFill>
              </a:rPr>
              <a:t>i kontakt med markedet på</a:t>
            </a:r>
          </a:p>
        </p:txBody>
      </p:sp>
      <p:sp>
        <p:nvSpPr>
          <p:cNvPr id="14" name="Plassholder for innhold 2"/>
          <p:cNvSpPr txBox="1">
            <a:spLocks/>
          </p:cNvSpPr>
          <p:nvPr/>
        </p:nvSpPr>
        <p:spPr bwMode="auto">
          <a:xfrm>
            <a:off x="3778357" y="8085220"/>
            <a:ext cx="4453246" cy="188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182563" indent="-1825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7B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1pPr>
            <a:lvl2pPr marL="360363" indent="-1857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2pPr>
            <a:lvl3pPr marL="542925" indent="-1873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89A8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3pPr>
            <a:lvl4pPr marL="712788" indent="-1651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7B2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4pPr>
            <a:lvl5pPr marL="895350" indent="-173038" algn="l" defTabSz="4381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81D19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3600" dirty="0">
                <a:solidFill>
                  <a:srgbClr val="000000"/>
                </a:solidFill>
              </a:rPr>
              <a:t>Produktutvikling</a:t>
            </a:r>
          </a:p>
          <a:p>
            <a:pPr marL="0" indent="0" algn="ctr">
              <a:buNone/>
            </a:pPr>
            <a:r>
              <a:rPr lang="nb-NO" sz="3600" dirty="0">
                <a:solidFill>
                  <a:srgbClr val="000000"/>
                </a:solidFill>
              </a:rPr>
              <a:t>Nye markeds-muligheter</a:t>
            </a:r>
          </a:p>
        </p:txBody>
      </p:sp>
      <p:sp>
        <p:nvSpPr>
          <p:cNvPr id="18" name="Plassholder for innhold 2"/>
          <p:cNvSpPr txBox="1">
            <a:spLocks/>
          </p:cNvSpPr>
          <p:nvPr/>
        </p:nvSpPr>
        <p:spPr bwMode="auto">
          <a:xfrm>
            <a:off x="16602129" y="8085220"/>
            <a:ext cx="3336078" cy="1882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182563" indent="-1825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7B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1pPr>
            <a:lvl2pPr marL="360363" indent="-1857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2pPr>
            <a:lvl3pPr marL="542925" indent="-1873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89A8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3pPr>
            <a:lvl4pPr marL="712788" indent="-1651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7B2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4pPr>
            <a:lvl5pPr marL="895350" indent="-173038" algn="l" defTabSz="4381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81D19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3600" dirty="0">
                <a:solidFill>
                  <a:srgbClr val="000000"/>
                </a:solidFill>
              </a:rPr>
              <a:t>Økt mulighet for å komme i posisjon</a:t>
            </a:r>
          </a:p>
        </p:txBody>
      </p:sp>
      <p:sp>
        <p:nvSpPr>
          <p:cNvPr id="21" name="Plassholder for innhold 2"/>
          <p:cNvSpPr txBox="1">
            <a:spLocks/>
          </p:cNvSpPr>
          <p:nvPr/>
        </p:nvSpPr>
        <p:spPr bwMode="auto">
          <a:xfrm>
            <a:off x="9849510" y="5727516"/>
            <a:ext cx="4884816" cy="206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182563" indent="-18256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7B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1pPr>
            <a:lvl2pPr marL="360363" indent="-18573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2pPr>
            <a:lvl3pPr marL="542925" indent="-1873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89A8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3pPr>
            <a:lvl4pPr marL="712788" indent="-1651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7B2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4pPr>
            <a:lvl5pPr marL="895350" indent="-173038" algn="l" defTabSz="4381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81D19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3600" dirty="0">
                <a:solidFill>
                  <a:srgbClr val="FFFFFF"/>
                </a:solidFill>
              </a:rPr>
              <a:t>Leverandør</a:t>
            </a:r>
          </a:p>
        </p:txBody>
      </p:sp>
    </p:spTree>
    <p:extLst>
      <p:ext uri="{BB962C8B-B14F-4D97-AF65-F5344CB8AC3E}">
        <p14:creationId xmlns:p14="http://schemas.microsoft.com/office/powerpoint/2010/main" val="35543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963" r="12963"/>
          <a:stretch/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037312" y="5722182"/>
            <a:ext cx="20307788" cy="6065878"/>
          </a:xfrm>
        </p:spPr>
        <p:txBody>
          <a:bodyPr>
            <a:normAutofit/>
          </a:bodyPr>
          <a:lstStyle/>
          <a:p>
            <a:r>
              <a:rPr lang="nb-NO" sz="8000" dirty="0" smtClean="0">
                <a:solidFill>
                  <a:schemeClr val="bg1"/>
                </a:solidFill>
              </a:rPr>
              <a:t>Blir bedre kjent med markedet</a:t>
            </a:r>
          </a:p>
          <a:p>
            <a:r>
              <a:rPr lang="nb-NO" sz="8000" dirty="0" smtClean="0">
                <a:solidFill>
                  <a:schemeClr val="bg1"/>
                </a:solidFill>
              </a:rPr>
              <a:t>Får bedre </a:t>
            </a:r>
            <a:r>
              <a:rPr lang="nb-NO" sz="8000" dirty="0" err="1" smtClean="0">
                <a:solidFill>
                  <a:schemeClr val="bg1"/>
                </a:solidFill>
              </a:rPr>
              <a:t>bestillerkompetanse</a:t>
            </a:r>
            <a:endParaRPr lang="nb-NO" sz="8000" dirty="0" smtClean="0">
              <a:solidFill>
                <a:schemeClr val="bg1"/>
              </a:solidFill>
            </a:endParaRPr>
          </a:p>
          <a:p>
            <a:r>
              <a:rPr lang="nb-NO" sz="8000" dirty="0" smtClean="0">
                <a:solidFill>
                  <a:schemeClr val="bg1"/>
                </a:solidFill>
              </a:rPr>
              <a:t>Kan utarbeide bedre konkurransegrunnlag</a:t>
            </a:r>
          </a:p>
          <a:p>
            <a:r>
              <a:rPr lang="nb-NO" sz="8000" dirty="0" smtClean="0">
                <a:solidFill>
                  <a:schemeClr val="bg1"/>
                </a:solidFill>
              </a:rPr>
              <a:t>Får bedre løsninger</a:t>
            </a:r>
            <a:endParaRPr lang="nb-NO" sz="6600" dirty="0">
              <a:solidFill>
                <a:schemeClr val="bg1"/>
              </a:solidFill>
            </a:endParaRPr>
          </a:p>
          <a:p>
            <a:pPr>
              <a:buNone/>
            </a:pPr>
            <a:endParaRPr lang="nb-NO" sz="3200" i="1" dirty="0"/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3200" dirty="0"/>
          </a:p>
        </p:txBody>
      </p:sp>
      <p:sp>
        <p:nvSpPr>
          <p:cNvPr id="2" name="TekstSylinder 1"/>
          <p:cNvSpPr txBox="1"/>
          <p:nvPr/>
        </p:nvSpPr>
        <p:spPr>
          <a:xfrm>
            <a:off x="2005781" y="1298327"/>
            <a:ext cx="1664316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100" b="1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</a:rPr>
              <a:t>Oppdragsgiver</a:t>
            </a:r>
            <a:endParaRPr lang="nb-NO" sz="11100" b="1" dirty="0">
              <a:solidFill>
                <a:schemeClr val="bg1"/>
              </a:solidFill>
              <a:latin typeface="+mj-lt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963" r="12963"/>
          <a:stretch/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04738" y="4396254"/>
            <a:ext cx="20588489" cy="695136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nb-NO" sz="8000" dirty="0" smtClean="0">
                <a:solidFill>
                  <a:schemeClr val="bg1"/>
                </a:solidFill>
              </a:rPr>
              <a:t>Får innsikt i kundens behov</a:t>
            </a:r>
          </a:p>
          <a:p>
            <a:r>
              <a:rPr lang="nb-NO" sz="8000" dirty="0" smtClean="0">
                <a:solidFill>
                  <a:schemeClr val="bg1"/>
                </a:solidFill>
              </a:rPr>
              <a:t>Åpner opp for egne løsninger</a:t>
            </a:r>
          </a:p>
          <a:p>
            <a:r>
              <a:rPr lang="nb-NO" sz="8000" dirty="0" smtClean="0">
                <a:solidFill>
                  <a:schemeClr val="bg1"/>
                </a:solidFill>
              </a:rPr>
              <a:t>Påvirke konkurransegrunnlaget</a:t>
            </a:r>
          </a:p>
          <a:p>
            <a:r>
              <a:rPr lang="nb-NO" sz="8000" dirty="0" smtClean="0">
                <a:solidFill>
                  <a:schemeClr val="bg1"/>
                </a:solidFill>
              </a:rPr>
              <a:t>Levere treffsikre tilbud og leveranser / løsninger</a:t>
            </a:r>
          </a:p>
          <a:p>
            <a:r>
              <a:rPr lang="nb-NO" sz="8000" dirty="0" smtClean="0">
                <a:solidFill>
                  <a:schemeClr val="bg1"/>
                </a:solidFill>
              </a:rPr>
              <a:t>Vite hvem du konkurrerer med</a:t>
            </a:r>
          </a:p>
          <a:p>
            <a:r>
              <a:rPr lang="nb-NO" sz="8000" dirty="0" smtClean="0">
                <a:solidFill>
                  <a:schemeClr val="bg1"/>
                </a:solidFill>
              </a:rPr>
              <a:t>Mulighet for deltakelse i innovasjonsprosesser</a:t>
            </a:r>
          </a:p>
          <a:p>
            <a:r>
              <a:rPr lang="nb-NO" sz="8000" dirty="0" smtClean="0">
                <a:solidFill>
                  <a:schemeClr val="bg1"/>
                </a:solidFill>
              </a:rPr>
              <a:t>Økt omsetning</a:t>
            </a:r>
            <a:endParaRPr lang="nb-NO" sz="6600" dirty="0">
              <a:solidFill>
                <a:schemeClr val="bg1"/>
              </a:solidFill>
            </a:endParaRPr>
          </a:p>
          <a:p>
            <a:pPr>
              <a:buNone/>
            </a:pPr>
            <a:endParaRPr lang="nb-NO" sz="3200" i="1" dirty="0"/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3200" dirty="0"/>
          </a:p>
        </p:txBody>
      </p:sp>
      <p:sp>
        <p:nvSpPr>
          <p:cNvPr id="2" name="TekstSylinder 1"/>
          <p:cNvSpPr txBox="1"/>
          <p:nvPr/>
        </p:nvSpPr>
        <p:spPr>
          <a:xfrm>
            <a:off x="2005781" y="1298327"/>
            <a:ext cx="1664316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100" b="1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</a:rPr>
              <a:t>Leverandør</a:t>
            </a:r>
            <a:endParaRPr lang="nb-NO" sz="11100" b="1" dirty="0">
              <a:solidFill>
                <a:schemeClr val="bg1"/>
              </a:solidFill>
              <a:latin typeface="+mj-lt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6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Hvordan delta i dialogaktiviteter</a:t>
            </a:r>
            <a:endParaRPr lang="nb-NO" dirty="0"/>
          </a:p>
        </p:txBody>
      </p:sp>
      <p:sp>
        <p:nvSpPr>
          <p:cNvPr id="17" name="Plassholder for innhold 1"/>
          <p:cNvSpPr>
            <a:spLocks noGrp="1"/>
          </p:cNvSpPr>
          <p:nvPr>
            <p:ph sz="half" idx="1"/>
          </p:nvPr>
        </p:nvSpPr>
        <p:spPr>
          <a:xfrm>
            <a:off x="2894810" y="4852073"/>
            <a:ext cx="12135049" cy="7200900"/>
          </a:xfrm>
        </p:spPr>
        <p:txBody>
          <a:bodyPr numCol="2"/>
          <a:lstStyle/>
          <a:p>
            <a:pPr marL="0" indent="0" algn="ctr">
              <a:buNone/>
            </a:pPr>
            <a:r>
              <a:rPr lang="nb-NO" sz="4800" b="1" dirty="0" smtClean="0"/>
              <a:t>Dialogkonferanser</a:t>
            </a:r>
            <a:endParaRPr lang="nb-NO" sz="4800" b="1" dirty="0"/>
          </a:p>
          <a:p>
            <a:r>
              <a:rPr lang="nb-NO" sz="4400" dirty="0"/>
              <a:t>Lytt til behovene</a:t>
            </a:r>
          </a:p>
          <a:p>
            <a:r>
              <a:rPr lang="nb-NO" sz="4400" dirty="0"/>
              <a:t>Still spørsmål</a:t>
            </a:r>
          </a:p>
          <a:p>
            <a:r>
              <a:rPr lang="nb-NO" sz="4400" dirty="0"/>
              <a:t>Gi tilbakemeldinger</a:t>
            </a:r>
          </a:p>
          <a:p>
            <a:r>
              <a:rPr lang="nb-NO" sz="4400" dirty="0"/>
              <a:t>Vær aktiv, snakk </a:t>
            </a:r>
            <a:r>
              <a:rPr lang="nb-NO" sz="4400" dirty="0" smtClean="0"/>
              <a:t>med </a:t>
            </a:r>
            <a:endParaRPr lang="nb-NO" sz="4400" dirty="0"/>
          </a:p>
          <a:p>
            <a:pPr marL="0" indent="0">
              <a:buNone/>
            </a:pPr>
            <a:r>
              <a:rPr lang="nb-NO" sz="4400" dirty="0" smtClean="0"/>
              <a:t>    andre </a:t>
            </a:r>
            <a:r>
              <a:rPr lang="nb-NO" sz="4400" dirty="0"/>
              <a:t>leverandører</a:t>
            </a:r>
          </a:p>
          <a:p>
            <a:pPr marL="0" indent="0">
              <a:buNone/>
            </a:pPr>
            <a:endParaRPr lang="nb-NO" sz="4400" b="1" dirty="0"/>
          </a:p>
          <a:p>
            <a:pPr marL="0" indent="0" algn="ctr">
              <a:buNone/>
            </a:pPr>
            <a:r>
              <a:rPr lang="nb-NO" sz="4400" dirty="0"/>
              <a:t>	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23764875" y="12422188"/>
            <a:ext cx="617538" cy="368300"/>
          </a:xfrm>
        </p:spPr>
        <p:txBody>
          <a:bodyPr/>
          <a:lstStyle/>
          <a:p>
            <a:fld id="{788F336C-38CF-4CF9-9BC6-7F37C8D25F65}" type="slidenum">
              <a:rPr lang="nb-NO" smtClean="0">
                <a:solidFill>
                  <a:srgbClr val="FFFFFF"/>
                </a:solidFill>
              </a:rPr>
              <a:pPr/>
              <a:t>15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 bwMode="auto">
          <a:xfrm>
            <a:off x="12002822" y="4852073"/>
            <a:ext cx="8498990" cy="456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lvl1pPr marL="182563" indent="-182563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7B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1pPr>
            <a:lvl2pPr marL="360363" indent="-185738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2pPr>
            <a:lvl3pPr marL="542925" indent="-187325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89A8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3pPr>
            <a:lvl4pPr marL="712788" indent="-1651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57B2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4pPr>
            <a:lvl5pPr marL="895350" indent="-173038" algn="l" defTabSz="43815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81D19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ahoma"/>
                <a:ea typeface="ＭＳ Ｐゴシック" pitchFamily="35" charset="-128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nb-NO" sz="4400" b="1" dirty="0"/>
              <a:t>En-til-en-møter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dirty="0" smtClean="0"/>
              <a:t>  Presenter </a:t>
            </a:r>
            <a:r>
              <a:rPr lang="nb-NO" sz="4400" dirty="0"/>
              <a:t>ideer og løsning, </a:t>
            </a:r>
            <a:r>
              <a:rPr lang="nb-NO" sz="4400" dirty="0" smtClean="0"/>
              <a:t>           kom </a:t>
            </a:r>
            <a:r>
              <a:rPr lang="nb-NO" sz="4400" dirty="0"/>
              <a:t>med innspill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dirty="0" smtClean="0"/>
              <a:t>  Avstem</a:t>
            </a:r>
            <a:endParaRPr lang="nb-NO" sz="4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dirty="0" smtClean="0"/>
              <a:t>  Ikke </a:t>
            </a:r>
            <a:r>
              <a:rPr lang="nb-NO" sz="4400" dirty="0"/>
              <a:t>bruk dette som </a:t>
            </a:r>
            <a:r>
              <a:rPr lang="nb-NO" sz="4400" dirty="0" smtClean="0"/>
              <a:t>  «</a:t>
            </a:r>
            <a:r>
              <a:rPr lang="nb-NO" sz="4400" dirty="0"/>
              <a:t>salgsmøte»</a:t>
            </a:r>
          </a:p>
        </p:txBody>
      </p:sp>
    </p:spTree>
    <p:extLst>
      <p:ext uri="{BB962C8B-B14F-4D97-AF65-F5344CB8AC3E}">
        <p14:creationId xmlns:p14="http://schemas.microsoft.com/office/powerpoint/2010/main" val="12041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Samhandling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fontAlgn="ctr"/>
            <a:r>
              <a:rPr lang="nb-NO" dirty="0" smtClean="0"/>
              <a:t>Ha en overordnet tilnærming, vær opptatt av å gjøre kunden din god</a:t>
            </a:r>
            <a:endParaRPr lang="nb-NO" dirty="0"/>
          </a:p>
          <a:p>
            <a:pPr lvl="0" fontAlgn="ctr"/>
            <a:r>
              <a:rPr lang="nb-NO" dirty="0" smtClean="0"/>
              <a:t>Fokuser på løsning, vektlegg funksjoner og ytelser – ikke spesifikasjoner</a:t>
            </a:r>
          </a:p>
          <a:p>
            <a:pPr lvl="0" fontAlgn="ctr"/>
            <a:r>
              <a:rPr lang="nb-NO" dirty="0" smtClean="0"/>
              <a:t>Skap troverdighet, bygg relasjon med oppdragsgiver og faglige omgivelser</a:t>
            </a:r>
          </a:p>
          <a:p>
            <a:pPr lvl="0" fontAlgn="ctr"/>
            <a:endParaRPr lang="nb-NO" dirty="0"/>
          </a:p>
          <a:p>
            <a:pPr marL="0" lvl="0" indent="0" fontAlgn="ctr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2" r="5532"/>
          <a:stretch>
            <a:fillRect/>
          </a:stretch>
        </p:blipFill>
        <p:spPr>
          <a:xfrm>
            <a:off x="15072391" y="2642916"/>
            <a:ext cx="7415907" cy="8338457"/>
          </a:xfrm>
        </p:spPr>
      </p:pic>
      <p:sp>
        <p:nvSpPr>
          <p:cNvPr id="8" name="Rektangel 7"/>
          <p:cNvSpPr/>
          <p:nvPr/>
        </p:nvSpPr>
        <p:spPr>
          <a:xfrm>
            <a:off x="16546286" y="8245698"/>
            <a:ext cx="4506685" cy="2090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600" b="1" dirty="0">
                <a:solidFill>
                  <a:schemeClr val="accent1"/>
                </a:solidFill>
              </a:rPr>
              <a:t>Møteplass</a:t>
            </a:r>
          </a:p>
        </p:txBody>
      </p:sp>
    </p:spTree>
    <p:extLst>
      <p:ext uri="{BB962C8B-B14F-4D97-AF65-F5344CB8AC3E}">
        <p14:creationId xmlns:p14="http://schemas.microsoft.com/office/powerpoint/2010/main" val="18663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86" t="16989" b="2893"/>
          <a:stretch/>
        </p:blipFill>
        <p:spPr>
          <a:xfrm>
            <a:off x="-1" y="-750618"/>
            <a:ext cx="24382413" cy="14466172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13498510" y="8452575"/>
            <a:ext cx="1053523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200" b="1" dirty="0" smtClean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Innovative anskaffelser</a:t>
            </a:r>
          </a:p>
          <a:p>
            <a:r>
              <a:rPr lang="nb-NO" sz="6000" b="1" dirty="0" smtClean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Norges </a:t>
            </a:r>
            <a:r>
              <a:rPr lang="nb-NO" sz="6000" b="1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raskeste </a:t>
            </a:r>
            <a:br>
              <a:rPr lang="nb-NO" sz="6000" b="1" dirty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</a:br>
            <a:r>
              <a:rPr lang="nb-NO" sz="6000" b="1" dirty="0" smtClean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innovasjonsmotor</a:t>
            </a:r>
          </a:p>
          <a:p>
            <a:endParaRPr lang="nb-NO" b="1" dirty="0">
              <a:solidFill>
                <a:schemeClr val="bg1"/>
              </a:solidFill>
              <a:latin typeface="+mj-lt"/>
              <a:ea typeface="Tahoma" charset="0"/>
              <a:cs typeface="Tahoma" charset="0"/>
            </a:endParaRPr>
          </a:p>
          <a:p>
            <a:r>
              <a:rPr lang="nb-NO" sz="7200" b="1" dirty="0" smtClean="0">
                <a:solidFill>
                  <a:schemeClr val="bg1"/>
                </a:solidFill>
                <a:latin typeface="+mj-lt"/>
                <a:ea typeface="Tahoma" charset="0"/>
                <a:cs typeface="Tahoma" charset="0"/>
              </a:rPr>
              <a:t>Lykke til </a:t>
            </a:r>
            <a:endParaRPr lang="nb-NO" sz="7200" b="1" dirty="0">
              <a:solidFill>
                <a:schemeClr val="bg1"/>
              </a:solidFill>
              <a:latin typeface="+mj-lt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2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08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skjer etter dialog?</a:t>
            </a:r>
          </a:p>
        </p:txBody>
      </p:sp>
      <p:sp>
        <p:nvSpPr>
          <p:cNvPr id="46" name="TekstSylinder 45"/>
          <p:cNvSpPr txBox="1"/>
          <p:nvPr/>
        </p:nvSpPr>
        <p:spPr>
          <a:xfrm>
            <a:off x="12546031" y="4255656"/>
            <a:ext cx="1579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Plan-  og designkonkurranse</a:t>
            </a:r>
          </a:p>
        </p:txBody>
      </p:sp>
      <p:sp>
        <p:nvSpPr>
          <p:cNvPr id="28" name="Rektangel 27"/>
          <p:cNvSpPr/>
          <p:nvPr/>
        </p:nvSpPr>
        <p:spPr>
          <a:xfrm>
            <a:off x="16505294" y="6338550"/>
            <a:ext cx="3181335" cy="19714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bg1"/>
                </a:solidFill>
                <a:cs typeface="Tahoma"/>
              </a:rPr>
              <a:t>Anskaffelse av innovasjon (utvikling)</a:t>
            </a:r>
          </a:p>
        </p:txBody>
      </p:sp>
      <p:cxnSp>
        <p:nvCxnSpPr>
          <p:cNvPr id="29" name="Rett linje 28"/>
          <p:cNvCxnSpPr/>
          <p:nvPr/>
        </p:nvCxnSpPr>
        <p:spPr>
          <a:xfrm flipV="1">
            <a:off x="14836843" y="7299819"/>
            <a:ext cx="1470484" cy="847220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emkant 29"/>
          <p:cNvSpPr/>
          <p:nvPr/>
        </p:nvSpPr>
        <p:spPr>
          <a:xfrm>
            <a:off x="4094921" y="7039140"/>
            <a:ext cx="6349245" cy="3991705"/>
          </a:xfrm>
          <a:prstGeom prst="homePlate">
            <a:avLst>
              <a:gd name="adj" fmla="val 34898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31" name="Rektangel 30"/>
          <p:cNvSpPr/>
          <p:nvPr/>
        </p:nvSpPr>
        <p:spPr>
          <a:xfrm>
            <a:off x="16505294" y="9857770"/>
            <a:ext cx="3186353" cy="19714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bg1"/>
                </a:solidFill>
                <a:cs typeface="Tahoma"/>
              </a:rPr>
              <a:t>Innovasjonsvennlig </a:t>
            </a:r>
          </a:p>
          <a:p>
            <a:pPr algn="ctr"/>
            <a:r>
              <a:rPr lang="nb-NO" sz="2400" b="1" dirty="0">
                <a:solidFill>
                  <a:schemeClr val="bg1"/>
                </a:solidFill>
                <a:cs typeface="Tahoma"/>
              </a:rPr>
              <a:t>anskaffelse</a:t>
            </a:r>
          </a:p>
        </p:txBody>
      </p:sp>
      <p:cxnSp>
        <p:nvCxnSpPr>
          <p:cNvPr id="32" name="Rett linje 31"/>
          <p:cNvCxnSpPr/>
          <p:nvPr/>
        </p:nvCxnSpPr>
        <p:spPr>
          <a:xfrm>
            <a:off x="14921678" y="9857770"/>
            <a:ext cx="1399788" cy="993854"/>
          </a:xfrm>
          <a:prstGeom prst="line">
            <a:avLst/>
          </a:prstGeom>
          <a:ln w="28575" cmpd="sng">
            <a:solidFill>
              <a:schemeClr val="accent1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kstSylinder 32"/>
          <p:cNvSpPr txBox="1"/>
          <p:nvPr/>
        </p:nvSpPr>
        <p:spPr>
          <a:xfrm>
            <a:off x="14939572" y="7176408"/>
            <a:ext cx="820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000000"/>
                </a:solidFill>
                <a:cs typeface="Tahoma"/>
              </a:rPr>
              <a:t>NEI</a:t>
            </a:r>
          </a:p>
        </p:txBody>
      </p:sp>
      <p:sp>
        <p:nvSpPr>
          <p:cNvPr id="34" name="TekstSylinder 33"/>
          <p:cNvSpPr txBox="1"/>
          <p:nvPr/>
        </p:nvSpPr>
        <p:spPr>
          <a:xfrm>
            <a:off x="15038005" y="10410098"/>
            <a:ext cx="820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rgbClr val="000000"/>
                </a:solidFill>
                <a:cs typeface="Tahoma"/>
              </a:rPr>
              <a:t>JA</a:t>
            </a:r>
          </a:p>
        </p:txBody>
      </p:sp>
      <p:sp>
        <p:nvSpPr>
          <p:cNvPr id="35" name="Rektangel 34"/>
          <p:cNvSpPr/>
          <p:nvPr/>
        </p:nvSpPr>
        <p:spPr>
          <a:xfrm>
            <a:off x="6245789" y="8416841"/>
            <a:ext cx="1502997" cy="1336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dirty="0">
                <a:solidFill>
                  <a:schemeClr val="accent1"/>
                </a:solidFill>
                <a:latin typeface="Tahoma"/>
                <a:cs typeface="Tahoma"/>
              </a:rPr>
              <a:t>2</a:t>
            </a:r>
          </a:p>
          <a:p>
            <a:pPr algn="ctr"/>
            <a:r>
              <a:rPr lang="nb-NO" sz="1800" b="1" dirty="0">
                <a:solidFill>
                  <a:schemeClr val="accent1"/>
                </a:solidFill>
                <a:latin typeface="Tahoma"/>
                <a:cs typeface="Tahoma"/>
              </a:rPr>
              <a:t>Planlegge, organisere</a:t>
            </a:r>
          </a:p>
        </p:txBody>
      </p:sp>
      <p:sp>
        <p:nvSpPr>
          <p:cNvPr id="36" name="Rektangel 35"/>
          <p:cNvSpPr/>
          <p:nvPr/>
        </p:nvSpPr>
        <p:spPr>
          <a:xfrm>
            <a:off x="7857665" y="8416841"/>
            <a:ext cx="1527053" cy="1336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dirty="0">
                <a:solidFill>
                  <a:schemeClr val="accent1"/>
                </a:solidFill>
                <a:latin typeface="Tahoma"/>
                <a:cs typeface="Tahoma"/>
              </a:rPr>
              <a:t>3</a:t>
            </a:r>
          </a:p>
          <a:p>
            <a:pPr algn="ctr"/>
            <a:r>
              <a:rPr lang="nb-NO" sz="1800" b="1" dirty="0">
                <a:solidFill>
                  <a:schemeClr val="accent1"/>
                </a:solidFill>
                <a:latin typeface="Tahoma"/>
                <a:cs typeface="Tahoma"/>
              </a:rPr>
              <a:t>Dialog med markedet</a:t>
            </a:r>
          </a:p>
        </p:txBody>
      </p:sp>
      <p:pic>
        <p:nvPicPr>
          <p:cNvPr id="37" name="Bilde 36" descr="illustrasjon finnes det løsninger på marked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6836" y="5405756"/>
            <a:ext cx="4609413" cy="6239169"/>
          </a:xfrm>
          <a:prstGeom prst="rect">
            <a:avLst/>
          </a:prstGeom>
        </p:spPr>
      </p:pic>
      <p:sp>
        <p:nvSpPr>
          <p:cNvPr id="38" name="Bildeforklaring formet som en ellipse 37"/>
          <p:cNvSpPr/>
          <p:nvPr/>
        </p:nvSpPr>
        <p:spPr>
          <a:xfrm>
            <a:off x="12616967" y="3356992"/>
            <a:ext cx="3407573" cy="2688292"/>
          </a:xfrm>
          <a:prstGeom prst="wedgeEllipseCallout">
            <a:avLst/>
          </a:prstGeom>
          <a:solidFill>
            <a:schemeClr val="bg1"/>
          </a:solidFill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dirty="0">
                <a:solidFill>
                  <a:srgbClr val="000000"/>
                </a:solidFill>
                <a:cs typeface="Tahoma"/>
              </a:rPr>
              <a:t>Finnes det løsninger på markedet?</a:t>
            </a:r>
          </a:p>
        </p:txBody>
      </p:sp>
      <p:sp>
        <p:nvSpPr>
          <p:cNvPr id="39" name="Rektangel 38"/>
          <p:cNvSpPr/>
          <p:nvPr/>
        </p:nvSpPr>
        <p:spPr>
          <a:xfrm>
            <a:off x="4605629" y="8416841"/>
            <a:ext cx="1502997" cy="13438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dirty="0">
                <a:solidFill>
                  <a:schemeClr val="accent1"/>
                </a:solidFill>
                <a:latin typeface="Tahoma"/>
                <a:cs typeface="Tahoma"/>
              </a:rPr>
              <a:t>1</a:t>
            </a:r>
          </a:p>
          <a:p>
            <a:pPr algn="ctr"/>
            <a:r>
              <a:rPr lang="nb-NO" sz="1800" b="1" dirty="0">
                <a:solidFill>
                  <a:schemeClr val="accent1"/>
                </a:solidFill>
                <a:latin typeface="Tahoma"/>
                <a:cs typeface="Tahoma"/>
              </a:rPr>
              <a:t>Vurdere behov</a:t>
            </a:r>
          </a:p>
        </p:txBody>
      </p:sp>
    </p:spTree>
    <p:extLst>
      <p:ext uri="{BB962C8B-B14F-4D97-AF65-F5344CB8AC3E}">
        <p14:creationId xmlns:p14="http://schemas.microsoft.com/office/powerpoint/2010/main" val="358408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2880361" y="2178432"/>
            <a:ext cx="7920990" cy="2274470"/>
          </a:xfrm>
        </p:spPr>
        <p:txBody>
          <a:bodyPr>
            <a:normAutofit/>
          </a:bodyPr>
          <a:lstStyle/>
          <a:p>
            <a:r>
              <a:rPr lang="nb-NO" dirty="0"/>
              <a:t>Formål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2880360" y="5078921"/>
            <a:ext cx="8197948" cy="7200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dirty="0">
                <a:ea typeface="Tahoma" charset="0"/>
                <a:cs typeface="Tahoma" charset="0"/>
              </a:rPr>
              <a:t>Øke innovasjonseffekten av offentlige </a:t>
            </a:r>
            <a:r>
              <a:rPr lang="nb-NO" sz="5400" dirty="0" smtClean="0">
                <a:ea typeface="Tahoma" charset="0"/>
                <a:cs typeface="Tahoma" charset="0"/>
              </a:rPr>
              <a:t>anskaffelser</a:t>
            </a:r>
          </a:p>
          <a:p>
            <a:pPr marL="0" indent="0">
              <a:buNone/>
            </a:pPr>
            <a:endParaRPr lang="nb-NO" sz="5400" dirty="0">
              <a:ea typeface="Tahoma" charset="0"/>
              <a:cs typeface="Tahoma" charset="0"/>
            </a:endParaRPr>
          </a:p>
          <a:p>
            <a:pPr marL="0" indent="0">
              <a:buNone/>
            </a:pPr>
            <a:r>
              <a:rPr lang="nb-NO" sz="5400" dirty="0" smtClean="0">
                <a:ea typeface="Tahoma" charset="0"/>
                <a:cs typeface="Tahoma" charset="0"/>
              </a:rPr>
              <a:t>Nye eller bedre løsninger</a:t>
            </a:r>
            <a:endParaRPr lang="nb-NO" sz="5400" dirty="0">
              <a:ea typeface="Tahoma" charset="0"/>
              <a:cs typeface="Tahoma" charset="0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308" y="1897934"/>
            <a:ext cx="11100345" cy="11100345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16462501" y="-108855"/>
            <a:ext cx="5073589" cy="4943557"/>
            <a:chOff x="3165584" y="7558030"/>
            <a:chExt cx="5073589" cy="4943557"/>
          </a:xfrm>
        </p:grpSpPr>
        <p:pic>
          <p:nvPicPr>
            <p:cNvPr id="2" name="Bilde 1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4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67207">
              <a:off x="3165584" y="7558030"/>
              <a:ext cx="4943557" cy="4943557"/>
            </a:xfrm>
            <a:prstGeom prst="rect">
              <a:avLst/>
            </a:prstGeom>
          </p:spPr>
        </p:pic>
        <p:sp>
          <p:nvSpPr>
            <p:cNvPr id="3" name="TekstSylinder 2"/>
            <p:cNvSpPr txBox="1"/>
            <p:nvPr/>
          </p:nvSpPr>
          <p:spPr>
            <a:xfrm rot="19964488">
              <a:off x="4292488" y="8529453"/>
              <a:ext cx="3946685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8800" b="1" dirty="0">
                  <a:solidFill>
                    <a:schemeClr val="accent1"/>
                  </a:solidFill>
                </a:rPr>
                <a:t>500</a:t>
              </a:r>
              <a:r>
                <a:rPr lang="nb-NO" sz="4800" b="1" dirty="0">
                  <a:solidFill>
                    <a:schemeClr val="accent1"/>
                  </a:solidFill>
                </a:rPr>
                <a:t> </a:t>
              </a:r>
            </a:p>
            <a:p>
              <a:r>
                <a:rPr lang="nb-NO" sz="4200" b="1" dirty="0">
                  <a:solidFill>
                    <a:schemeClr val="accent1"/>
                  </a:solidFill>
                </a:rPr>
                <a:t>milliarder</a:t>
              </a:r>
              <a:r>
                <a:rPr lang="nb-NO" sz="4800" b="1" dirty="0">
                  <a:solidFill>
                    <a:schemeClr val="accent1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6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Nasjonalt program for leverandørutvikling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880361" y="4791126"/>
            <a:ext cx="11161395" cy="7200900"/>
          </a:xfrm>
        </p:spPr>
        <p:txBody>
          <a:bodyPr/>
          <a:lstStyle/>
          <a:p>
            <a:r>
              <a:rPr lang="nb-NO" dirty="0" smtClean="0"/>
              <a:t>En pådriver for innovasjon og omstilling</a:t>
            </a:r>
          </a:p>
          <a:p>
            <a:endParaRPr lang="nb-NO" dirty="0"/>
          </a:p>
          <a:p>
            <a:r>
              <a:rPr lang="nb-NO" dirty="0" smtClean="0"/>
              <a:t>En god hjelper og </a:t>
            </a:r>
            <a:r>
              <a:rPr lang="nb-NO" dirty="0" err="1" smtClean="0"/>
              <a:t>fasilitator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Programeiere: NHO, KS, </a:t>
            </a:r>
            <a:r>
              <a:rPr lang="nb-NO" dirty="0" err="1" smtClean="0"/>
              <a:t>Difi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1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red bue 3"/>
          <p:cNvSpPr/>
          <p:nvPr/>
        </p:nvSpPr>
        <p:spPr>
          <a:xfrm rot="5400000">
            <a:off x="8056568" y="2134621"/>
            <a:ext cx="10341332" cy="8724486"/>
          </a:xfrm>
          <a:prstGeom prst="blockArc">
            <a:avLst>
              <a:gd name="adj1" fmla="val 11070312"/>
              <a:gd name="adj2" fmla="val 21527438"/>
              <a:gd name="adj3" fmla="val 527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black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09" y="3598432"/>
            <a:ext cx="4758809" cy="4722142"/>
          </a:xfrm>
          <a:prstGeom prst="rect">
            <a:avLst/>
          </a:prstGeom>
        </p:spPr>
      </p:pic>
      <p:sp>
        <p:nvSpPr>
          <p:cNvPr id="6" name="Ellipse 5"/>
          <p:cNvSpPr>
            <a:spLocks noChangeAspect="1"/>
          </p:cNvSpPr>
          <p:nvPr/>
        </p:nvSpPr>
        <p:spPr>
          <a:xfrm>
            <a:off x="12939977" y="9532226"/>
            <a:ext cx="3011224" cy="298802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88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12939977" y="714054"/>
            <a:ext cx="3011224" cy="298802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25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Ellipse 7"/>
          <p:cNvSpPr>
            <a:spLocks/>
          </p:cNvSpPr>
          <p:nvPr/>
        </p:nvSpPr>
        <p:spPr>
          <a:xfrm>
            <a:off x="4232390" y="3299577"/>
            <a:ext cx="6445853" cy="6396183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white"/>
              </a:solidFill>
            </a:endParaRPr>
          </a:p>
          <a:p>
            <a:pPr algn="ctr"/>
            <a:endParaRPr lang="nb-NO" sz="900" b="1" dirty="0">
              <a:solidFill>
                <a:prstClr val="black"/>
              </a:solidFill>
            </a:endParaRPr>
          </a:p>
          <a:p>
            <a:pPr algn="ctr"/>
            <a:r>
              <a:rPr lang="nb-NO" sz="2800" b="1" dirty="0">
                <a:solidFill>
                  <a:prstClr val="white"/>
                </a:solidFill>
                <a:ea typeface="Tahoma" charset="0"/>
                <a:cs typeface="Tahoma" charset="0"/>
              </a:rPr>
              <a:t>Pådrivere for </a:t>
            </a:r>
            <a:br>
              <a:rPr lang="nb-NO" sz="2800" b="1" dirty="0">
                <a:solidFill>
                  <a:prstClr val="white"/>
                </a:solidFill>
                <a:ea typeface="Tahoma" charset="0"/>
                <a:cs typeface="Tahoma" charset="0"/>
              </a:rPr>
            </a:br>
            <a:r>
              <a:rPr lang="nb-NO" sz="2800" b="1" dirty="0">
                <a:solidFill>
                  <a:prstClr val="white"/>
                </a:solidFill>
                <a:ea typeface="Tahoma" charset="0"/>
                <a:cs typeface="Tahoma" charset="0"/>
              </a:rPr>
              <a:t>innovative anskaffelser</a:t>
            </a: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15630458" y="5002851"/>
            <a:ext cx="3011224" cy="298802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nb-NO" sz="1050" b="1" dirty="0">
              <a:solidFill>
                <a:prstClr val="white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0" name="Rett pil 42"/>
          <p:cNvCxnSpPr/>
          <p:nvPr/>
        </p:nvCxnSpPr>
        <p:spPr>
          <a:xfrm flipV="1">
            <a:off x="10072732" y="3004421"/>
            <a:ext cx="2054940" cy="948005"/>
          </a:xfrm>
          <a:prstGeom prst="straightConnector1">
            <a:avLst/>
          </a:prstGeom>
          <a:ln w="53975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pil 43"/>
          <p:cNvCxnSpPr/>
          <p:nvPr/>
        </p:nvCxnSpPr>
        <p:spPr>
          <a:xfrm>
            <a:off x="10383687" y="8701401"/>
            <a:ext cx="1901721" cy="1162653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pil 44"/>
          <p:cNvCxnSpPr/>
          <p:nvPr/>
        </p:nvCxnSpPr>
        <p:spPr>
          <a:xfrm flipV="1">
            <a:off x="11118245" y="6496863"/>
            <a:ext cx="2433485" cy="3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13517842" y="1798011"/>
            <a:ext cx="538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rgbClr val="7C17FF"/>
                </a:solidFill>
                <a:ea typeface="Tahoma" charset="0"/>
                <a:cs typeface="Tahoma" charset="0"/>
              </a:rPr>
              <a:t>Ledelse 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11755115" y="10682981"/>
            <a:ext cx="538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solidFill>
                  <a:srgbClr val="7C17FF"/>
                </a:solidFill>
                <a:ea typeface="Tahoma" charset="0"/>
                <a:cs typeface="Tahoma" charset="0"/>
              </a:rPr>
              <a:t>Formidling</a:t>
            </a: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68" y="3741188"/>
            <a:ext cx="4758809" cy="4722142"/>
          </a:xfrm>
          <a:prstGeom prst="rect">
            <a:avLst/>
          </a:prstGeom>
        </p:spPr>
      </p:pic>
      <p:cxnSp>
        <p:nvCxnSpPr>
          <p:cNvPr id="16" name="Rett pil 42"/>
          <p:cNvCxnSpPr/>
          <p:nvPr/>
        </p:nvCxnSpPr>
        <p:spPr>
          <a:xfrm flipV="1">
            <a:off x="10225132" y="3156821"/>
            <a:ext cx="2054940" cy="948005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/>
          <p:cNvSpPr txBox="1"/>
          <p:nvPr/>
        </p:nvSpPr>
        <p:spPr>
          <a:xfrm>
            <a:off x="13517842" y="1798011"/>
            <a:ext cx="538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prstClr val="white"/>
                </a:solidFill>
                <a:ea typeface="Tahoma" charset="0"/>
                <a:cs typeface="Tahoma" charset="0"/>
              </a:rPr>
              <a:t>Ledelse 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1755115" y="10682981"/>
            <a:ext cx="538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solidFill>
                  <a:prstClr val="white"/>
                </a:solidFill>
                <a:ea typeface="Tahoma" charset="0"/>
                <a:cs typeface="Tahoma" charset="0"/>
              </a:rPr>
              <a:t>Formidling</a:t>
            </a:r>
          </a:p>
        </p:txBody>
      </p:sp>
      <p:sp>
        <p:nvSpPr>
          <p:cNvPr id="19" name="TekstSylinder 18"/>
          <p:cNvSpPr txBox="1"/>
          <p:nvPr/>
        </p:nvSpPr>
        <p:spPr>
          <a:xfrm>
            <a:off x="15984387" y="6173695"/>
            <a:ext cx="538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prstClr val="white"/>
                </a:solidFill>
                <a:ea typeface="Tahoma" charset="0"/>
                <a:cs typeface="Tahoma" charset="0"/>
              </a:rPr>
              <a:t>Prosjekter </a:t>
            </a:r>
          </a:p>
        </p:txBody>
      </p:sp>
    </p:spTree>
    <p:extLst>
      <p:ext uri="{BB962C8B-B14F-4D97-AF65-F5344CB8AC3E}">
        <p14:creationId xmlns:p14="http://schemas.microsoft.com/office/powerpoint/2010/main" val="37007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69432" y="879984"/>
            <a:ext cx="7920990" cy="2274470"/>
          </a:xfrm>
        </p:spPr>
        <p:txBody>
          <a:bodyPr/>
          <a:lstStyle/>
          <a:p>
            <a:r>
              <a:rPr lang="nb-NO" dirty="0" smtClean="0"/>
              <a:t>Innovative anskaffelser</a:t>
            </a:r>
            <a:endParaRPr lang="nb-NO" dirty="0"/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20323"/>
          <a:stretch>
            <a:fillRect/>
          </a:stretch>
        </p:blipFill>
        <p:spPr/>
      </p:pic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2069432" y="4598620"/>
            <a:ext cx="8731918" cy="8034538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Tidlig samhandling mellom den offentlige oppdragsgiver og leverandører, hvor oppdragsgiver tilrettelegger anskaffelsesprosesser som utfordrer og utvikler leverandørmarkedet slik at oppdragsgiver får de beste, mest fremtidsrettede løsningene.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Har mål om nye eller bedre løsninger.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061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7" r="-234"/>
          <a:stretch/>
        </p:blipFill>
        <p:spPr>
          <a:xfrm>
            <a:off x="-53006" y="-103907"/>
            <a:ext cx="24567930" cy="13819460"/>
          </a:xfrm>
          <a:prstGeom prst="rect">
            <a:avLst/>
          </a:prstGeom>
          <a:effectLst/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33603" y="1001375"/>
            <a:ext cx="15886668" cy="9051337"/>
          </a:xfrm>
        </p:spPr>
        <p:txBody>
          <a:bodyPr/>
          <a:lstStyle/>
          <a:p>
            <a:pPr marL="0" indent="0">
              <a:buNone/>
            </a:pPr>
            <a:r>
              <a:rPr lang="nb-NO" sz="9000" b="1" dirty="0">
                <a:solidFill>
                  <a:schemeClr val="bg1"/>
                </a:solidFill>
                <a:latin typeface="+mj-lt"/>
              </a:rPr>
              <a:t>6 ganger mer innovasjon </a:t>
            </a:r>
            <a:r>
              <a:rPr lang="nb-NO" sz="8000" b="1" dirty="0">
                <a:solidFill>
                  <a:schemeClr val="bg1"/>
                </a:solidFill>
                <a:latin typeface="+mj-lt"/>
              </a:rPr>
              <a:t/>
            </a:r>
            <a:br>
              <a:rPr lang="nb-NO" sz="8000" b="1" dirty="0">
                <a:solidFill>
                  <a:schemeClr val="bg1"/>
                </a:solidFill>
                <a:latin typeface="+mj-lt"/>
              </a:rPr>
            </a:br>
            <a:r>
              <a:rPr lang="nb-NO" sz="8000" b="1" dirty="0">
                <a:solidFill>
                  <a:schemeClr val="bg1"/>
                </a:solidFill>
                <a:latin typeface="+mj-lt"/>
              </a:rPr>
              <a:t>hos leverandører som </a:t>
            </a:r>
            <a:r>
              <a:rPr lang="nb-NO" sz="8000" b="1" dirty="0" smtClean="0">
                <a:solidFill>
                  <a:schemeClr val="bg1"/>
                </a:solidFill>
                <a:latin typeface="+mj-lt"/>
              </a:rPr>
              <a:t>deltar</a:t>
            </a:r>
          </a:p>
          <a:p>
            <a:pPr>
              <a:buFontTx/>
              <a:buChar char="-"/>
            </a:pPr>
            <a:r>
              <a:rPr lang="nb-NO" sz="5400" b="1" dirty="0" smtClean="0">
                <a:solidFill>
                  <a:schemeClr val="bg1"/>
                </a:solidFill>
                <a:latin typeface="+mj-lt"/>
              </a:rPr>
              <a:t>Nye eller bedre løsninger</a:t>
            </a:r>
          </a:p>
          <a:p>
            <a:pPr>
              <a:buFontTx/>
              <a:buChar char="-"/>
            </a:pPr>
            <a:r>
              <a:rPr lang="nb-NO" sz="5400" b="1" dirty="0" smtClean="0">
                <a:solidFill>
                  <a:schemeClr val="bg1"/>
                </a:solidFill>
                <a:latin typeface="+mj-lt"/>
              </a:rPr>
              <a:t>Modernisere stat og kommune</a:t>
            </a:r>
            <a:endParaRPr lang="nb-NO" sz="54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nb-NO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Hele landet skal med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2880361" y="4726575"/>
            <a:ext cx="7920990" cy="7200900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rgbClr val="082947"/>
                </a:solidFill>
              </a:rPr>
              <a:t>Innovative anskaffelser skal befeste seg som et strategisk og operativt virkemiddel</a:t>
            </a:r>
          </a:p>
          <a:p>
            <a:pPr marL="0" indent="0">
              <a:buNone/>
            </a:pPr>
            <a:endParaRPr lang="nb-NO" dirty="0">
              <a:solidFill>
                <a:srgbClr val="082947"/>
              </a:solidFill>
            </a:endParaRPr>
          </a:p>
          <a:p>
            <a:pPr marL="0" indent="0">
              <a:buNone/>
            </a:pPr>
            <a:r>
              <a:rPr lang="nb-NO" dirty="0" smtClean="0">
                <a:solidFill>
                  <a:srgbClr val="082947"/>
                </a:solidFill>
              </a:rPr>
              <a:t>Et verktøy som utfordrer «business as </a:t>
            </a:r>
            <a:r>
              <a:rPr lang="nb-NO" dirty="0" err="1" smtClean="0">
                <a:solidFill>
                  <a:srgbClr val="082947"/>
                </a:solidFill>
              </a:rPr>
              <a:t>usual</a:t>
            </a:r>
            <a:r>
              <a:rPr lang="nb-NO" dirty="0" smtClean="0">
                <a:solidFill>
                  <a:srgbClr val="082947"/>
                </a:solidFill>
              </a:rPr>
              <a:t>»</a:t>
            </a:r>
            <a:endParaRPr lang="nb-NO" dirty="0">
              <a:solidFill>
                <a:srgbClr val="082947"/>
              </a:solidFill>
            </a:endParaRPr>
          </a:p>
          <a:p>
            <a:endParaRPr lang="nb-NO" dirty="0"/>
          </a:p>
        </p:txBody>
      </p:sp>
      <p:grpSp>
        <p:nvGrpSpPr>
          <p:cNvPr id="5" name="Gruppe 4"/>
          <p:cNvGrpSpPr/>
          <p:nvPr/>
        </p:nvGrpSpPr>
        <p:grpSpPr>
          <a:xfrm>
            <a:off x="13655418" y="1075319"/>
            <a:ext cx="9790973" cy="11565361"/>
            <a:chOff x="5251085" y="1039813"/>
            <a:chExt cx="3893098" cy="4851399"/>
          </a:xfrm>
        </p:grpSpPr>
        <p:pic>
          <p:nvPicPr>
            <p:cNvPr id="6" name="Bilde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51085" y="1039813"/>
              <a:ext cx="3893098" cy="4851399"/>
            </a:xfrm>
            <a:prstGeom prst="rect">
              <a:avLst/>
            </a:prstGeom>
          </p:spPr>
        </p:pic>
        <p:sp>
          <p:nvSpPr>
            <p:cNvPr id="7" name="Ellipse 6"/>
            <p:cNvSpPr>
              <a:spLocks noChangeAspect="1"/>
            </p:cNvSpPr>
            <p:nvPr/>
          </p:nvSpPr>
          <p:spPr>
            <a:xfrm>
              <a:off x="6351505" y="3847775"/>
              <a:ext cx="271973" cy="2882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7200"/>
            </a:p>
          </p:txBody>
        </p:sp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5383661" y="4845881"/>
              <a:ext cx="270704" cy="2869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7200"/>
            </a:p>
          </p:txBody>
        </p:sp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6156813" y="5066815"/>
              <a:ext cx="270704" cy="2869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7200"/>
            </a:p>
          </p:txBody>
        </p:sp>
        <p:sp>
          <p:nvSpPr>
            <p:cNvPr id="10" name="Ellipse 9"/>
            <p:cNvSpPr>
              <a:spLocks noChangeAspect="1"/>
            </p:cNvSpPr>
            <p:nvPr/>
          </p:nvSpPr>
          <p:spPr>
            <a:xfrm>
              <a:off x="5960648" y="5305136"/>
              <a:ext cx="270704" cy="2869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7200"/>
            </a:p>
          </p:txBody>
        </p:sp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7062282" y="2373923"/>
              <a:ext cx="271973" cy="2882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7200"/>
            </a:p>
          </p:txBody>
        </p:sp>
      </p:grpSp>
    </p:spTree>
    <p:extLst>
      <p:ext uri="{BB962C8B-B14F-4D97-AF65-F5344CB8AC3E}">
        <p14:creationId xmlns:p14="http://schemas.microsoft.com/office/powerpoint/2010/main" val="6363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red bue 3"/>
          <p:cNvSpPr/>
          <p:nvPr/>
        </p:nvSpPr>
        <p:spPr>
          <a:xfrm rot="5400000">
            <a:off x="8056568" y="2134621"/>
            <a:ext cx="10341332" cy="8724486"/>
          </a:xfrm>
          <a:prstGeom prst="blockArc">
            <a:avLst>
              <a:gd name="adj1" fmla="val 11070312"/>
              <a:gd name="adj2" fmla="val 21527438"/>
              <a:gd name="adj3" fmla="val 527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12939977" y="9532226"/>
            <a:ext cx="3011224" cy="298802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88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12939977" y="714054"/>
            <a:ext cx="3011224" cy="298802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25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Ellipse 7"/>
          <p:cNvSpPr>
            <a:spLocks/>
          </p:cNvSpPr>
          <p:nvPr/>
        </p:nvSpPr>
        <p:spPr>
          <a:xfrm>
            <a:off x="4232390" y="3299577"/>
            <a:ext cx="6445853" cy="6396183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5400" b="1" dirty="0">
              <a:solidFill>
                <a:schemeClr val="bg1"/>
              </a:solidFill>
              <a:ea typeface="Tahoma" charset="0"/>
              <a:cs typeface="Tahoma" charset="0"/>
            </a:endParaRP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15630458" y="5002851"/>
            <a:ext cx="3011224" cy="298802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nb-NO" sz="105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0" name="Rett pil 42"/>
          <p:cNvCxnSpPr/>
          <p:nvPr/>
        </p:nvCxnSpPr>
        <p:spPr>
          <a:xfrm flipV="1">
            <a:off x="10072732" y="3004421"/>
            <a:ext cx="2054940" cy="948005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pil 43"/>
          <p:cNvCxnSpPr/>
          <p:nvPr/>
        </p:nvCxnSpPr>
        <p:spPr>
          <a:xfrm>
            <a:off x="10383687" y="8701401"/>
            <a:ext cx="1901721" cy="1162653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pil 44"/>
          <p:cNvCxnSpPr/>
          <p:nvPr/>
        </p:nvCxnSpPr>
        <p:spPr>
          <a:xfrm flipV="1">
            <a:off x="11118245" y="6496863"/>
            <a:ext cx="2433485" cy="3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13320701" y="1792565"/>
            <a:ext cx="224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solidFill>
                  <a:schemeClr val="bg1"/>
                </a:solidFill>
                <a:ea typeface="Tahoma" charset="0"/>
                <a:cs typeface="Tahoma" charset="0"/>
              </a:rPr>
              <a:t>Grønt </a:t>
            </a:r>
            <a:r>
              <a:rPr lang="nb-NO" sz="2400" b="1" dirty="0" err="1">
                <a:solidFill>
                  <a:schemeClr val="bg1"/>
                </a:solidFill>
                <a:ea typeface="Tahoma" charset="0"/>
                <a:cs typeface="Tahoma" charset="0"/>
              </a:rPr>
              <a:t>byggskifte</a:t>
            </a:r>
            <a:r>
              <a:rPr lang="nb-NO" sz="2400" b="1" dirty="0">
                <a:solidFill>
                  <a:schemeClr val="bg1"/>
                </a:solidFill>
                <a:ea typeface="Tahoma" charset="0"/>
                <a:cs typeface="Tahoma" charset="0"/>
              </a:rPr>
              <a:t> </a:t>
            </a:r>
          </a:p>
        </p:txBody>
      </p:sp>
      <p:sp>
        <p:nvSpPr>
          <p:cNvPr id="17" name="TekstSylinder 16"/>
          <p:cNvSpPr txBox="1"/>
          <p:nvPr/>
        </p:nvSpPr>
        <p:spPr>
          <a:xfrm>
            <a:off x="16011182" y="6081362"/>
            <a:ext cx="224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solidFill>
                  <a:schemeClr val="bg1"/>
                </a:solidFill>
                <a:ea typeface="Tahoma" charset="0"/>
                <a:cs typeface="Tahoma" charset="0"/>
              </a:rPr>
              <a:t>Bærekraftig transport </a:t>
            </a:r>
          </a:p>
        </p:txBody>
      </p:sp>
      <p:sp>
        <p:nvSpPr>
          <p:cNvPr id="18" name="TekstSylinder 17"/>
          <p:cNvSpPr txBox="1"/>
          <p:nvPr/>
        </p:nvSpPr>
        <p:spPr>
          <a:xfrm>
            <a:off x="13036780" y="10426066"/>
            <a:ext cx="2817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solidFill>
                  <a:schemeClr val="bg1"/>
                </a:solidFill>
                <a:ea typeface="Tahoma" charset="0"/>
                <a:cs typeface="Tahoma" charset="0"/>
              </a:rPr>
              <a:t>Klimasmart infrastruktur, byer og tettsteder </a:t>
            </a:r>
          </a:p>
        </p:txBody>
      </p:sp>
      <p:sp>
        <p:nvSpPr>
          <p:cNvPr id="2" name="Rektangel 1"/>
          <p:cNvSpPr/>
          <p:nvPr/>
        </p:nvSpPr>
        <p:spPr>
          <a:xfrm>
            <a:off x="5158154" y="4867856"/>
            <a:ext cx="44313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5400" b="1" dirty="0">
                <a:solidFill>
                  <a:schemeClr val="accent1"/>
                </a:solidFill>
                <a:ea typeface="Tahoma" charset="0"/>
                <a:cs typeface="Tahoma" charset="0"/>
              </a:rPr>
              <a:t>Klima og</a:t>
            </a:r>
          </a:p>
          <a:p>
            <a:pPr algn="ctr"/>
            <a:r>
              <a:rPr lang="nb-NO" sz="5400" b="1" dirty="0">
                <a:solidFill>
                  <a:schemeClr val="accent1"/>
                </a:solidFill>
                <a:ea typeface="Tahoma" charset="0"/>
                <a:cs typeface="Tahoma" charset="0"/>
              </a:rPr>
              <a:t>miljø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50" y="7278575"/>
            <a:ext cx="2524623" cy="16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5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1" y="447"/>
            <a:ext cx="24382413" cy="13715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2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>
                <a:solidFill>
                  <a:srgbClr val="FFFFFF"/>
                </a:solidFill>
              </a:rPr>
              <a:pPr/>
              <a:t>9</a:t>
            </a:fld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891" y="4665359"/>
            <a:ext cx="18472327" cy="769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ktangel 7"/>
          <p:cNvSpPr/>
          <p:nvPr/>
        </p:nvSpPr>
        <p:spPr>
          <a:xfrm>
            <a:off x="3231975" y="3373741"/>
            <a:ext cx="6423436" cy="3657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200"/>
          </a:p>
        </p:txBody>
      </p:sp>
      <p:sp>
        <p:nvSpPr>
          <p:cNvPr id="7" name="Ellipse 6"/>
          <p:cNvSpPr/>
          <p:nvPr/>
        </p:nvSpPr>
        <p:spPr>
          <a:xfrm>
            <a:off x="10452274" y="6472059"/>
            <a:ext cx="3731849" cy="124574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200"/>
          </a:p>
        </p:txBody>
      </p:sp>
      <p:sp>
        <p:nvSpPr>
          <p:cNvPr id="11" name="Ellipse 10"/>
          <p:cNvSpPr/>
          <p:nvPr/>
        </p:nvSpPr>
        <p:spPr>
          <a:xfrm>
            <a:off x="17541327" y="7108089"/>
            <a:ext cx="2996097" cy="12925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7200"/>
          </a:p>
        </p:txBody>
      </p:sp>
      <p:sp>
        <p:nvSpPr>
          <p:cNvPr id="10" name="TekstSylinder 9"/>
          <p:cNvSpPr txBox="1"/>
          <p:nvPr/>
        </p:nvSpPr>
        <p:spPr>
          <a:xfrm>
            <a:off x="10848109" y="6569438"/>
            <a:ext cx="3205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dirty="0">
                <a:ea typeface="Chalkduster" charset="0"/>
                <a:cs typeface="Chalkduster" charset="0"/>
              </a:rPr>
              <a:t>Nei takk!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17949169" y="7031103"/>
            <a:ext cx="28446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Chalkduster" charset="0"/>
                <a:ea typeface="Chalkduster" charset="0"/>
                <a:cs typeface="Chalkduster" charset="0"/>
              </a:rPr>
              <a:t>Vi har </a:t>
            </a:r>
            <a:br>
              <a:rPr lang="nb-NO" sz="4400" dirty="0">
                <a:latin typeface="Chalkduster" charset="0"/>
                <a:ea typeface="Chalkduster" charset="0"/>
                <a:cs typeface="Chalkduster" charset="0"/>
              </a:rPr>
            </a:br>
            <a:r>
              <a:rPr lang="nb-NO" sz="4400" dirty="0">
                <a:latin typeface="Chalkduster" charset="0"/>
                <a:ea typeface="Chalkduster" charset="0"/>
                <a:cs typeface="Chalkduster" charset="0"/>
              </a:rPr>
              <a:t>ikke tid</a:t>
            </a:r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1384907" y="1590230"/>
            <a:ext cx="22076672" cy="2776965"/>
          </a:xfrm>
        </p:spPr>
        <p:txBody>
          <a:bodyPr>
            <a:normAutofit fontScale="90000"/>
          </a:bodyPr>
          <a:lstStyle/>
          <a:p>
            <a:r>
              <a:rPr lang="nb-NO" sz="8800" b="1" dirty="0"/>
              <a:t>Innovative anskaffelser </a:t>
            </a:r>
            <a:br>
              <a:rPr lang="nb-NO" sz="8800" b="1" dirty="0"/>
            </a:br>
            <a:r>
              <a:rPr lang="nb-NO" sz="8000" b="1" dirty="0"/>
              <a:t>- </a:t>
            </a:r>
            <a:r>
              <a:rPr lang="nb-NO" sz="8000" b="1" dirty="0" smtClean="0"/>
              <a:t>kunnskapsfangst gir nye eller bedre løsninger</a:t>
            </a:r>
            <a:r>
              <a:rPr lang="nb-NO" sz="8800" b="1" dirty="0">
                <a:solidFill>
                  <a:schemeClr val="tx1"/>
                </a:solidFill>
              </a:rPr>
              <a:t/>
            </a:r>
            <a:br>
              <a:rPr lang="nb-NO" sz="8800" b="1" dirty="0">
                <a:solidFill>
                  <a:schemeClr val="tx1"/>
                </a:solidFill>
              </a:rPr>
            </a:br>
            <a:endParaRPr lang="nb-NO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Innovative anskaffelser">
      <a:dk1>
        <a:sysClr val="windowText" lastClr="000000"/>
      </a:dk1>
      <a:lt1>
        <a:sysClr val="window" lastClr="FFFFFF"/>
      </a:lt1>
      <a:dk2>
        <a:srgbClr val="444444"/>
      </a:dk2>
      <a:lt2>
        <a:srgbClr val="E7E6E6"/>
      </a:lt2>
      <a:accent1>
        <a:srgbClr val="7C17FF"/>
      </a:accent1>
      <a:accent2>
        <a:srgbClr val="444444"/>
      </a:accent2>
      <a:accent3>
        <a:srgbClr val="878787"/>
      </a:accent3>
      <a:accent4>
        <a:srgbClr val="93959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nnovasjon anskaffelser">
      <a:majorFont>
        <a:latin typeface="Suisse Works Bold"/>
        <a:ea typeface=""/>
        <a:cs typeface=""/>
      </a:majorFont>
      <a:minorFont>
        <a:latin typeface="Basis Grotesq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PTmal_InnovativeAnskaffelserV1.potx" id="{51D15785-5A31-4AE0-8E97-EC5ED4A7B0D0}" vid="{33B6753C-E59D-4598-BB16-A06ED6925B8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171BB74F3A334BBB9285D6619551A5" ma:contentTypeVersion="24" ma:contentTypeDescription="Opprett et nytt dokument." ma:contentTypeScope="" ma:versionID="490d15d4cf9540ac92880d474c6e4122">
  <xsd:schema xmlns:xsd="http://www.w3.org/2001/XMLSchema" xmlns:xs="http://www.w3.org/2001/XMLSchema" xmlns:p="http://schemas.microsoft.com/office/2006/metadata/properties" xmlns:ns1="http://schemas.microsoft.com/sharepoint/v3" xmlns:ns2="ed9703dc-ef0b-4fcf-b741-7cc41878bd61" targetNamespace="http://schemas.microsoft.com/office/2006/metadata/properties" ma:root="true" ma:fieldsID="e1741887e261325f66d63b7ce8629045" ns1:_="" ns2:_="">
    <xsd:import namespace="http://schemas.microsoft.com/sharepoint/v3"/>
    <xsd:import namespace="ed9703dc-ef0b-4fcf-b741-7cc41878bd61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14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703dc-ef0b-4fcf-b741-7cc41878bd6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e24a585c-7ab9-4d2e-a6c2-97a6a586d433}" ma:internalName="TaxCatchAll" ma:showField="CatchAllData" ma:web="ed9703dc-ef0b-4fcf-b741-7cc41878bd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e24a585c-7ab9-4d2e-a6c2-97a6a586d433}" ma:internalName="TaxCatchAllLabel" ma:readOnly="true" ma:showField="CatchAllDataLabel" ma:web="ed9703dc-ef0b-4fcf-b741-7cc41878bd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2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ed9703dc-ef0b-4fcf-b741-7cc41878bd61">
      <Terms xmlns="http://schemas.microsoft.com/office/infopath/2007/PartnerControls"/>
    </TaxKeywordTaxHTField>
    <FNSPRollUpIngress xmlns="ed9703dc-ef0b-4fcf-b741-7cc41878bd61" xsi:nil="true"/>
    <PublishingExpirationDate xmlns="http://schemas.microsoft.com/sharepoint/v3" xsi:nil="true"/>
    <PublishingStartDate xmlns="http://schemas.microsoft.com/sharepoint/v3" xsi:nil="true"/>
    <TaxCatchAll xmlns="ed9703dc-ef0b-4fcf-b741-7cc41878bd61"/>
  </documentManagement>
</p:properties>
</file>

<file path=customXml/itemProps1.xml><?xml version="1.0" encoding="utf-8"?>
<ds:datastoreItem xmlns:ds="http://schemas.openxmlformats.org/officeDocument/2006/customXml" ds:itemID="{1F746859-4F3E-432C-B77C-59EDF27D46C4}"/>
</file>

<file path=customXml/itemProps2.xml><?xml version="1.0" encoding="utf-8"?>
<ds:datastoreItem xmlns:ds="http://schemas.openxmlformats.org/officeDocument/2006/customXml" ds:itemID="{4738DAFB-CB26-46B7-8EF1-05B5E169E272}"/>
</file>

<file path=customXml/itemProps3.xml><?xml version="1.0" encoding="utf-8"?>
<ds:datastoreItem xmlns:ds="http://schemas.openxmlformats.org/officeDocument/2006/customXml" ds:itemID="{99B15DF5-418B-454A-87F9-8C802CD55F23}"/>
</file>

<file path=docProps/app.xml><?xml version="1.0" encoding="utf-8"?>
<Properties xmlns="http://schemas.openxmlformats.org/officeDocument/2006/extended-properties" xmlns:vt="http://schemas.openxmlformats.org/officeDocument/2006/docPropsVTypes">
  <Template>PPTmal_InnovativeAnskaffelserV1</Template>
  <TotalTime>583</TotalTime>
  <Words>420</Words>
  <Application>Microsoft Office PowerPoint</Application>
  <PresentationFormat>Egendefinert</PresentationFormat>
  <Paragraphs>148</Paragraphs>
  <Slides>19</Slides>
  <Notes>8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0" baseType="lpstr">
      <vt:lpstr>Office-tema</vt:lpstr>
      <vt:lpstr>Innovative anskaffelser</vt:lpstr>
      <vt:lpstr>Formål</vt:lpstr>
      <vt:lpstr>Nasjonalt program for leverandørutvikling</vt:lpstr>
      <vt:lpstr>PowerPoint-presentasjon</vt:lpstr>
      <vt:lpstr>Innovative anskaffelser</vt:lpstr>
      <vt:lpstr>PowerPoint-presentasjon</vt:lpstr>
      <vt:lpstr>Hele landet skal med</vt:lpstr>
      <vt:lpstr>PowerPoint-presentasjon</vt:lpstr>
      <vt:lpstr>Innovative anskaffelser  - kunnskapsfangst gir nye eller bedre løsninger </vt:lpstr>
      <vt:lpstr>Mulighetsrommet</vt:lpstr>
      <vt:lpstr>PowerPoint-presentasjon</vt:lpstr>
      <vt:lpstr>PowerPoint-presentasjon</vt:lpstr>
      <vt:lpstr>PowerPoint-presentasjon</vt:lpstr>
      <vt:lpstr>PowerPoint-presentasjon</vt:lpstr>
      <vt:lpstr>Hvordan delta i dialogaktiviteter</vt:lpstr>
      <vt:lpstr>Samhandling</vt:lpstr>
      <vt:lpstr>PowerPoint-presentasjon</vt:lpstr>
      <vt:lpstr>PowerPoint-presentasjon</vt:lpstr>
      <vt:lpstr>Hva skjer etter dialog?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 pilotprosjekter  til varig praksis</dc:title>
  <dc:creator>Harald Aas</dc:creator>
  <cp:keywords/>
  <cp:lastModifiedBy>Beate Ekornes</cp:lastModifiedBy>
  <cp:revision>64</cp:revision>
  <dcterms:created xsi:type="dcterms:W3CDTF">2017-01-11T12:17:56Z</dcterms:created>
  <dcterms:modified xsi:type="dcterms:W3CDTF">2017-03-06T12:05:35Z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0x01010017171BB74F3A334BBB9285D6619551A5</vt:lpwstr>
  </property>
  <property fmtid="{D5CDD505-2E9C-101B-9397-08002B2CF9AE}" pid="3" name="SharedWithUsers">
    <vt:lpwstr>Tore Andre Sines58Per Harbø79Riche Vestby87Tina Hageberg Sølvberg89</vt:lpwstr>
  </property>
  <property fmtid="{D5CDD505-2E9C-101B-9397-08002B2CF9AE}" pid="4" name="TaxKeyword">
    <vt:lpwstr/>
  </property>
</Properties>
</file>