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sldIdLst>
    <p:sldId id="262" r:id="rId5"/>
    <p:sldId id="305" r:id="rId6"/>
    <p:sldId id="315" r:id="rId7"/>
    <p:sldId id="326" r:id="rId8"/>
    <p:sldId id="313" r:id="rId9"/>
    <p:sldId id="318" r:id="rId10"/>
    <p:sldId id="319" r:id="rId11"/>
    <p:sldId id="317" r:id="rId12"/>
    <p:sldId id="325" r:id="rId13"/>
    <p:sldId id="323" r:id="rId14"/>
    <p:sldId id="324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84" autoAdjust="0"/>
  </p:normalViewPr>
  <p:slideViewPr>
    <p:cSldViewPr>
      <p:cViewPr>
        <p:scale>
          <a:sx n="100" d="100"/>
          <a:sy n="100" d="100"/>
        </p:scale>
        <p:origin x="-946" y="8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17FD-541F-4AB2-A6EF-DBA53FA69E2B}" type="datetimeFigureOut">
              <a:rPr lang="nb-NO" smtClean="0"/>
              <a:t>06.03.2017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76E3-AF82-49F3-A3F9-DA9C84F48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43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Og en operasjonsstue.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57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Systemer over himling</a:t>
            </a:r>
            <a:r>
              <a:rPr lang="nb-NO" baseline="0" dirty="0" smtClean="0"/>
              <a:t> Intervensjon</a:t>
            </a:r>
          </a:p>
          <a:p>
            <a:endParaRPr lang="nb-NO" baseline="0" dirty="0" smtClean="0"/>
          </a:p>
          <a:p>
            <a:r>
              <a:rPr lang="nb-NO" baseline="0" dirty="0" smtClean="0"/>
              <a:t>Robotteknologi </a:t>
            </a:r>
          </a:p>
          <a:p>
            <a:endParaRPr lang="nb-NO" baseline="0" dirty="0" smtClean="0"/>
          </a:p>
          <a:p>
            <a:r>
              <a:rPr lang="nb-NO" baseline="0" dirty="0" smtClean="0"/>
              <a:t>Kikkhullsoperasjoner</a:t>
            </a:r>
          </a:p>
          <a:p>
            <a:endParaRPr lang="nb-N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Florian viser modell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Komplekst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Stort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fint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90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25.000,-</a:t>
            </a:r>
          </a:p>
          <a:p>
            <a:r>
              <a:rPr lang="nb-NO" baseline="0" dirty="0" smtClean="0"/>
              <a:t>Bekostning</a:t>
            </a:r>
          </a:p>
          <a:p>
            <a:pPr lvl="1"/>
            <a:r>
              <a:rPr lang="nb-NO" baseline="0" dirty="0" smtClean="0"/>
              <a:t>Inntjening </a:t>
            </a:r>
          </a:p>
          <a:p>
            <a:pPr lvl="1"/>
            <a:r>
              <a:rPr lang="nb-NO" baseline="0" dirty="0" smtClean="0"/>
              <a:t>Kvalitet</a:t>
            </a:r>
          </a:p>
          <a:p>
            <a:pPr lvl="1"/>
            <a:r>
              <a:rPr lang="nb-NO" baseline="0" dirty="0" smtClean="0"/>
              <a:t>Funksjonalitet</a:t>
            </a:r>
          </a:p>
          <a:p>
            <a:endParaRPr lang="nb-NO" baseline="0" dirty="0" smtClean="0"/>
          </a:p>
          <a:p>
            <a:r>
              <a:rPr lang="nb-NO" baseline="0" dirty="0" smtClean="0"/>
              <a:t>Pasientbehandling </a:t>
            </a:r>
          </a:p>
          <a:p>
            <a:r>
              <a:rPr lang="nb-NO" baseline="0" dirty="0" smtClean="0"/>
              <a:t>Medisinskutstyr</a:t>
            </a:r>
          </a:p>
          <a:p>
            <a:r>
              <a:rPr lang="nb-NO" u="none" baseline="0" dirty="0" smtClean="0"/>
              <a:t>	</a:t>
            </a:r>
            <a:r>
              <a:rPr lang="nb-NO" u="sng" baseline="0" dirty="0" smtClean="0"/>
              <a:t>Ombygning</a:t>
            </a:r>
            <a:r>
              <a:rPr lang="nb-NO" baseline="0" dirty="0" smtClean="0"/>
              <a:t> uten store </a:t>
            </a:r>
            <a:r>
              <a:rPr lang="nb-NO" u="sng" baseline="0" dirty="0" smtClean="0"/>
              <a:t>bygningsmessige</a:t>
            </a:r>
            <a:r>
              <a:rPr lang="nb-NO" baseline="0" dirty="0" smtClean="0"/>
              <a:t> inngrep</a:t>
            </a:r>
          </a:p>
          <a:p>
            <a:endParaRPr lang="nb-NO" baseline="0" dirty="0" smtClean="0"/>
          </a:p>
          <a:p>
            <a:r>
              <a:rPr lang="nb-NO" baseline="0" dirty="0" smtClean="0"/>
              <a:t>Bygge inn:</a:t>
            </a:r>
          </a:p>
          <a:p>
            <a:pPr lvl="1"/>
            <a:r>
              <a:rPr lang="nb-NO" baseline="0" dirty="0" smtClean="0"/>
              <a:t>Elastisitet</a:t>
            </a:r>
          </a:p>
          <a:p>
            <a:pPr lvl="1"/>
            <a:r>
              <a:rPr lang="nb-NO" baseline="0" dirty="0" smtClean="0"/>
              <a:t>Generalitet</a:t>
            </a:r>
          </a:p>
          <a:p>
            <a:pPr lvl="1"/>
            <a:r>
              <a:rPr lang="nb-NO" baseline="0" dirty="0" smtClean="0"/>
              <a:t>Fleksibilitet</a:t>
            </a:r>
          </a:p>
          <a:p>
            <a:endParaRPr lang="nb-NO" baseline="0" dirty="0" smtClean="0"/>
          </a:p>
          <a:p>
            <a:r>
              <a:rPr lang="nb-NO" baseline="0" dirty="0" smtClean="0"/>
              <a:t>Kvalitet</a:t>
            </a:r>
          </a:p>
          <a:p>
            <a:pPr lvl="1"/>
            <a:r>
              <a:rPr lang="nb-NO" baseline="0" dirty="0" smtClean="0"/>
              <a:t>Drift og vedlikehold-kostnader</a:t>
            </a:r>
          </a:p>
          <a:p>
            <a:pPr lvl="1"/>
            <a:r>
              <a:rPr lang="nb-NO" baseline="0" dirty="0" smtClean="0"/>
              <a:t>7 milliarder</a:t>
            </a:r>
          </a:p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18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For å nå: </a:t>
            </a:r>
            <a:r>
              <a:rPr lang="nb-NO" baseline="0" dirty="0" smtClean="0"/>
              <a:t>25 000,- med kvalitet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Gjennomføring på byggeplass LEAN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Standardisering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Repetisjon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 smtClean="0"/>
              <a:t>Offsite</a:t>
            </a:r>
            <a:r>
              <a:rPr lang="nb-NO" baseline="0" dirty="0" smtClean="0"/>
              <a:t> produksjon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BIM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Helse og Omsorgsdepartementets RÅD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Rådgivere på industrialisering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err="1" smtClean="0"/>
              <a:t>Bryden</a:t>
            </a:r>
            <a:r>
              <a:rPr lang="nb-NO" baseline="0" dirty="0" smtClean="0"/>
              <a:t> Wood UK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Produksjonslinje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Monterings tegninger IKEA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Jon Rønning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Vise vår tilnærming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Erfaring fra Industrielle prosesser offshore og </a:t>
            </a:r>
            <a:r>
              <a:rPr lang="nb-NO" baseline="0" dirty="0" err="1" smtClean="0"/>
              <a:t>onshore</a:t>
            </a:r>
            <a:endParaRPr lang="nb-NO" baseline="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Siste prosjekt Nye Gardemoen.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10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</a:t>
            </a:r>
            <a:r>
              <a:rPr lang="nb-NO" baseline="0" dirty="0" smtClean="0"/>
              <a:t> har vi sett på</a:t>
            </a:r>
          </a:p>
          <a:p>
            <a:endParaRPr lang="nb-NO" baseline="0" dirty="0" smtClean="0"/>
          </a:p>
          <a:p>
            <a:r>
              <a:rPr lang="nb-NO" baseline="0" dirty="0" smtClean="0"/>
              <a:t>ULIKE elementer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Løsninger ikke låst </a:t>
            </a:r>
          </a:p>
          <a:p>
            <a:endParaRPr lang="nb-NO" baseline="0" dirty="0" smtClean="0"/>
          </a:p>
          <a:p>
            <a:r>
              <a:rPr lang="nb-NO" baseline="0" dirty="0" smtClean="0"/>
              <a:t>(</a:t>
            </a:r>
            <a:r>
              <a:rPr lang="nb-NO" baseline="0" dirty="0" err="1" smtClean="0"/>
              <a:t>feks</a:t>
            </a:r>
            <a:r>
              <a:rPr lang="nb-NO" baseline="0" dirty="0" smtClean="0"/>
              <a:t> bæresystem) </a:t>
            </a:r>
          </a:p>
          <a:p>
            <a:endParaRPr lang="nb-NO" baseline="0" dirty="0" smtClean="0"/>
          </a:p>
          <a:p>
            <a:r>
              <a:rPr lang="nb-NO" baseline="0" dirty="0" smtClean="0"/>
              <a:t>Betong søyler – hulldekke</a:t>
            </a:r>
          </a:p>
          <a:p>
            <a:endParaRPr lang="nb-NO" baseline="0" dirty="0" smtClean="0"/>
          </a:p>
          <a:p>
            <a:r>
              <a:rPr lang="nb-NO" baseline="0" dirty="0" smtClean="0"/>
              <a:t>Stål- OMI dekker eller hulldekker </a:t>
            </a:r>
          </a:p>
          <a:p>
            <a:endParaRPr lang="nb-NO" baseline="0" dirty="0" smtClean="0"/>
          </a:p>
          <a:p>
            <a:r>
              <a:rPr lang="nb-NO" baseline="0" dirty="0" smtClean="0"/>
              <a:t>Entreprenør påvirkning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31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Avhengig av</a:t>
            </a:r>
          </a:p>
          <a:p>
            <a:r>
              <a:rPr lang="nb-NO" dirty="0" smtClean="0"/>
              <a:t> Entreprise strategi oppdeling</a:t>
            </a:r>
          </a:p>
          <a:p>
            <a:endParaRPr lang="nb-NO" dirty="0" smtClean="0"/>
          </a:p>
          <a:p>
            <a:r>
              <a:rPr lang="nb-NO" dirty="0" smtClean="0"/>
              <a:t>Juni</a:t>
            </a:r>
            <a:r>
              <a:rPr lang="nb-NO" baseline="0" dirty="0" smtClean="0"/>
              <a:t> 20.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Fortsatt ikke klart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Kompleks</a:t>
            </a:r>
          </a:p>
          <a:p>
            <a:endParaRPr lang="nb-NO" baseline="0" dirty="0" smtClean="0"/>
          </a:p>
          <a:p>
            <a:r>
              <a:rPr lang="nb-NO" baseline="0" dirty="0" smtClean="0"/>
              <a:t>Tverrgående systemer / Bæresystem, / gevinst Volum</a:t>
            </a:r>
          </a:p>
          <a:p>
            <a:endParaRPr lang="nb-NO" baseline="0" dirty="0" smtClean="0"/>
          </a:p>
          <a:p>
            <a:r>
              <a:rPr lang="nb-NO" baseline="0" dirty="0" smtClean="0"/>
              <a:t>Kostnad pr fag og bygg (RÅBYGG)</a:t>
            </a:r>
          </a:p>
          <a:p>
            <a:endParaRPr lang="nb-NO" baseline="0" dirty="0" smtClean="0"/>
          </a:p>
          <a:p>
            <a:r>
              <a:rPr lang="nb-NO" baseline="0" dirty="0" smtClean="0"/>
              <a:t>Entreprisepakker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400-600 millioner og mindre</a:t>
            </a:r>
          </a:p>
          <a:p>
            <a:endParaRPr lang="nb-NO" baseline="0" dirty="0" smtClean="0"/>
          </a:p>
          <a:p>
            <a:r>
              <a:rPr lang="nb-NO" baseline="0" dirty="0" smtClean="0"/>
              <a:t>	Ferdig prosjektering (dele på flere) - MISTER gevinst på </a:t>
            </a:r>
            <a:r>
              <a:rPr lang="nb-NO" u="sng" baseline="0" dirty="0" smtClean="0"/>
              <a:t>repetisjon</a:t>
            </a:r>
            <a:r>
              <a:rPr lang="nb-NO" baseline="0" dirty="0" smtClean="0"/>
              <a:t> og VOLUM og Entreprenør </a:t>
            </a:r>
            <a:r>
              <a:rPr lang="nb-NO" u="sng" baseline="0" dirty="0" smtClean="0"/>
              <a:t>optimalisering</a:t>
            </a:r>
          </a:p>
          <a:p>
            <a:endParaRPr lang="nb-NO" baseline="0" dirty="0" smtClean="0"/>
          </a:p>
          <a:p>
            <a:r>
              <a:rPr lang="nb-NO" baseline="0" dirty="0" smtClean="0"/>
              <a:t>	Konkurransepreget dialog</a:t>
            </a:r>
          </a:p>
          <a:p>
            <a:endParaRPr lang="nb-NO" baseline="0" dirty="0" smtClean="0"/>
          </a:p>
          <a:p>
            <a:r>
              <a:rPr lang="nb-NO" baseline="0" dirty="0" smtClean="0"/>
              <a:t>	BVP</a:t>
            </a:r>
          </a:p>
          <a:p>
            <a:endParaRPr lang="nb-NO" baseline="0" dirty="0" smtClean="0"/>
          </a:p>
          <a:p>
            <a:r>
              <a:rPr lang="nb-NO" baseline="0" dirty="0" smtClean="0"/>
              <a:t>Ulik strategier på ulik bygg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837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Ulike bygg</a:t>
            </a:r>
          </a:p>
          <a:p>
            <a:endParaRPr lang="nb-NO" dirty="0" smtClean="0"/>
          </a:p>
          <a:p>
            <a:r>
              <a:rPr lang="nb-NO" dirty="0" smtClean="0"/>
              <a:t>FORSYNINGSKULVERT</a:t>
            </a:r>
          </a:p>
          <a:p>
            <a:endParaRPr lang="nb-NO" dirty="0" smtClean="0"/>
          </a:p>
          <a:p>
            <a:r>
              <a:rPr lang="nb-NO" dirty="0" smtClean="0"/>
              <a:t>Elastisitet</a:t>
            </a:r>
          </a:p>
          <a:p>
            <a:endParaRPr lang="nb-NO" dirty="0" smtClean="0"/>
          </a:p>
          <a:p>
            <a:r>
              <a:rPr lang="nb-NO" dirty="0" smtClean="0"/>
              <a:t>Sammenheng mellom bygg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62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 smtClean="0"/>
              <a:t>Teknisk kulvert</a:t>
            </a:r>
          </a:p>
          <a:p>
            <a:endParaRPr lang="nb-NO" dirty="0" smtClean="0"/>
          </a:p>
          <a:p>
            <a:r>
              <a:rPr lang="nb-NO" dirty="0" smtClean="0"/>
              <a:t>2 meter</a:t>
            </a:r>
          </a:p>
          <a:p>
            <a:endParaRPr lang="nb-NO" dirty="0" smtClean="0"/>
          </a:p>
          <a:p>
            <a:r>
              <a:rPr lang="nb-NO" dirty="0" smtClean="0"/>
              <a:t>Redundante</a:t>
            </a:r>
            <a:r>
              <a:rPr lang="nb-NO" baseline="0" dirty="0" smtClean="0"/>
              <a:t> system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Gass</a:t>
            </a:r>
          </a:p>
          <a:p>
            <a:endParaRPr lang="nb-NO" dirty="0" smtClean="0"/>
          </a:p>
          <a:p>
            <a:r>
              <a:rPr lang="nb-NO" dirty="0" smtClean="0"/>
              <a:t>Vann</a:t>
            </a:r>
          </a:p>
          <a:p>
            <a:endParaRPr lang="nb-NO" dirty="0" smtClean="0"/>
          </a:p>
          <a:p>
            <a:r>
              <a:rPr lang="nb-NO" dirty="0" smtClean="0"/>
              <a:t>Luft</a:t>
            </a:r>
          </a:p>
          <a:p>
            <a:endParaRPr lang="nb-NO" dirty="0" smtClean="0"/>
          </a:p>
          <a:p>
            <a:r>
              <a:rPr lang="nb-NO" dirty="0" smtClean="0"/>
              <a:t>El</a:t>
            </a:r>
          </a:p>
          <a:p>
            <a:endParaRPr lang="nb-NO" dirty="0" smtClean="0"/>
          </a:p>
          <a:p>
            <a:r>
              <a:rPr lang="nb-NO" dirty="0" smtClean="0"/>
              <a:t>IKT </a:t>
            </a:r>
            <a:r>
              <a:rPr lang="nb-NO" dirty="0" err="1" smtClean="0"/>
              <a:t>osv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59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 smtClean="0"/>
              <a:t>Henger sammen opp i etasjen </a:t>
            </a:r>
            <a:r>
              <a:rPr lang="nb-NO" b="1" u="sng" baseline="0" dirty="0" smtClean="0"/>
              <a:t>3. etasje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Funksjoner og brannteknisk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Rømning Horisontal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Operasjon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u="sng" baseline="0" dirty="0" smtClean="0"/>
              <a:t>POST OPERATIV</a:t>
            </a:r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aseline="0" dirty="0" smtClean="0"/>
              <a:t>Fødeavdelingen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601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r>
              <a:rPr lang="nb-NO" baseline="0" dirty="0" smtClean="0"/>
              <a:t> på teknikk i himling over tre rom</a:t>
            </a:r>
          </a:p>
          <a:p>
            <a:endParaRPr lang="nb-NO" baseline="0" dirty="0" smtClean="0"/>
          </a:p>
          <a:p>
            <a:r>
              <a:rPr lang="nb-NO" baseline="0" dirty="0" smtClean="0"/>
              <a:t>-Hotellrom sengebygg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476E3-AF82-49F3-A3F9-DA9C84F48AD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61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8044" y="1265714"/>
            <a:ext cx="7738282" cy="86177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024719" y="2344977"/>
            <a:ext cx="7962905" cy="0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6161790"/>
            <a:ext cx="2392322" cy="4485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2760901"/>
            <a:ext cx="5029199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35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0" y="339283"/>
            <a:ext cx="7595006" cy="0"/>
          </a:xfrm>
          <a:prstGeom prst="line">
            <a:avLst/>
          </a:prstGeom>
          <a:ln w="63500" cap="rnd" cmpd="sng">
            <a:solidFill>
              <a:srgbClr val="E4F0F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Rett linje 3"/>
          <p:cNvCxnSpPr/>
          <p:nvPr userDrawn="1"/>
        </p:nvCxnSpPr>
        <p:spPr>
          <a:xfrm>
            <a:off x="8413275" y="1755455"/>
            <a:ext cx="1461084" cy="0"/>
          </a:xfrm>
          <a:prstGeom prst="line">
            <a:avLst/>
          </a:prstGeom>
          <a:ln w="63500" cap="rnd" cmpd="sng">
            <a:solidFill>
              <a:srgbClr val="E4F0F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45" y="257176"/>
            <a:ext cx="1611152" cy="161115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62676"/>
            <a:ext cx="2392322" cy="428624"/>
          </a:xfrm>
          <a:prstGeom prst="rect">
            <a:avLst/>
          </a:prstGeom>
        </p:spPr>
      </p:pic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457200" y="700636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23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600">
                <a:latin typeface="+mj-lt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723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100" b="1"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62676"/>
            <a:ext cx="2392322" cy="42862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33" y="6105526"/>
            <a:ext cx="542924" cy="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600">
                <a:latin typeface="+mj-lt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723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100" b="1"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62676"/>
            <a:ext cx="2392322" cy="42862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91" y="5353050"/>
            <a:ext cx="1834658" cy="18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0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600">
                <a:latin typeface="+mj-lt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7232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100" b="1"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62676"/>
            <a:ext cx="2392322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1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 userDrawn="1"/>
        </p:nvGrpSpPr>
        <p:grpSpPr>
          <a:xfrm>
            <a:off x="4567545" y="2172704"/>
            <a:ext cx="5437880" cy="5334079"/>
            <a:chOff x="5118191" y="2170455"/>
            <a:chExt cx="4639583" cy="4551020"/>
          </a:xfrm>
        </p:grpSpPr>
        <p:sp>
          <p:nvSpPr>
            <p:cNvPr id="19" name="Ellipse 18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F3F4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F3F4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 smtClean="0">
                  <a:solidFill>
                    <a:srgbClr val="FF0000"/>
                  </a:solidFill>
                </a:rPr>
                <a:t> </a:t>
              </a:r>
              <a:endParaRPr lang="nb-NO" dirty="0">
                <a:solidFill>
                  <a:srgbClr val="FF0000"/>
                </a:solidFill>
              </a:endParaRPr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F3F4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1916113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3400">
                <a:latin typeface="+mj-lt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76200" y="1667804"/>
            <a:ext cx="9347200" cy="0"/>
          </a:xfrm>
          <a:prstGeom prst="line">
            <a:avLst/>
          </a:prstGeom>
          <a:ln w="63500" cap="rnd" cmpd="sng">
            <a:solidFill>
              <a:srgbClr val="F3F4FA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614653"/>
            <a:ext cx="8370888" cy="73866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100" b="1">
                <a:latin typeface="+mj-lt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162676"/>
            <a:ext cx="2392322" cy="428624"/>
          </a:xfrm>
          <a:prstGeom prst="rect">
            <a:avLst/>
          </a:prstGeom>
        </p:spPr>
      </p:pic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457200" y="2028782"/>
            <a:ext cx="5019675" cy="281307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>
                <a:latin typeface="+mj-lt"/>
                <a:cs typeface="Arial"/>
              </a:defRPr>
            </a:lvl1pPr>
            <a:lvl2pPr>
              <a:defRPr sz="2600">
                <a:latin typeface="+mj-lt"/>
                <a:cs typeface="Arial"/>
              </a:defRPr>
            </a:lvl2pPr>
            <a:lvl3pPr>
              <a:defRPr sz="2600">
                <a:latin typeface="+mj-lt"/>
                <a:cs typeface="Arial"/>
              </a:defRPr>
            </a:lvl3pPr>
            <a:lvl4pPr>
              <a:defRPr sz="2600">
                <a:latin typeface="+mj-lt"/>
                <a:cs typeface="Arial"/>
              </a:defRPr>
            </a:lvl4pPr>
            <a:lvl5pPr>
              <a:defRPr sz="2600">
                <a:latin typeface="+mj-lt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3873" y="6467323"/>
            <a:ext cx="266028" cy="21712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chemeClr val="bg1">
                    <a:lumMod val="50000"/>
                  </a:schemeClr>
                </a:solidFill>
                <a:latin typeface="Effra"/>
                <a:cs typeface="Effra"/>
              </a:defRPr>
            </a:lvl1pPr>
          </a:lstStyle>
          <a:p>
            <a:pPr marL="7870" defTabSz="457200"/>
            <a:r>
              <a:rPr lang="nb-NO" spc="6" smtClean="0">
                <a:solidFill>
                  <a:prstClr val="white">
                    <a:lumMod val="50000"/>
                  </a:prstClr>
                </a:solidFill>
              </a:rPr>
              <a:t>Side  </a:t>
            </a:r>
            <a:fld id="{81D60167-4931-47E6-BA6A-407CBD079E47}" type="slidenum">
              <a:rPr lang="nb-NO" spc="6" smtClean="0">
                <a:solidFill>
                  <a:prstClr val="white">
                    <a:lumMod val="50000"/>
                  </a:prstClr>
                </a:solidFill>
              </a:rPr>
              <a:pPr marL="7870" defTabSz="457200"/>
              <a:t>‹#›</a:t>
            </a:fld>
            <a:endParaRPr lang="nb-NO" spc="6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Holder 4"/>
          <p:cNvSpPr txBox="1">
            <a:spLocks/>
          </p:cNvSpPr>
          <p:nvPr userDrawn="1"/>
        </p:nvSpPr>
        <p:spPr>
          <a:xfrm>
            <a:off x="8613873" y="6467323"/>
            <a:ext cx="26602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100" b="0" i="0" kern="1200">
                <a:solidFill>
                  <a:srgbClr val="032C67"/>
                </a:solidFill>
                <a:latin typeface="Effra"/>
                <a:ea typeface="+mn-ea"/>
                <a:cs typeface="Eff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70"/>
            <a:r>
              <a:rPr lang="nb-NO" spc="6" smtClean="0">
                <a:solidFill>
                  <a:prstClr val="white">
                    <a:lumMod val="50000"/>
                  </a:prstClr>
                </a:solidFill>
              </a:rPr>
              <a:t>Side  </a:t>
            </a:r>
            <a:fld id="{81D60167-4931-47E6-BA6A-407CBD079E47}" type="slidenum">
              <a:rPr spc="6" smtClean="0">
                <a:latin typeface="Effra" panose="020B0506080202020204" pitchFamily="34" charset="0"/>
              </a:rPr>
              <a:pPr marL="7870"/>
              <a:t>‹#›</a:t>
            </a:fld>
            <a:endParaRPr spc="6" dirty="0">
              <a:latin typeface="Effra" panose="020B050608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434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65" tIns="28333" rIns="56665" bIns="28333"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2650" y="105884"/>
            <a:ext cx="3566237" cy="390955"/>
          </a:xfrm>
          <a:prstGeom prst="rect">
            <a:avLst/>
          </a:prstGeom>
          <a:noFill/>
        </p:spPr>
        <p:txBody>
          <a:bodyPr lIns="56665" tIns="28333" rIns="56665" bIns="28333"/>
          <a:lstStyle>
            <a:lvl1pPr>
              <a:defRPr>
                <a:latin typeface="Effra" panose="020B0506080202020204" pitchFamily="34" charset="0"/>
              </a:defRPr>
            </a:lvl1pPr>
          </a:lstStyle>
          <a:p>
            <a:pPr lvl="0"/>
            <a:r>
              <a:rPr lang="en-US" dirty="0" smtClean="0"/>
              <a:t>SKGDHGIGH,GMNZKJVBL</a:t>
            </a:r>
          </a:p>
          <a:p>
            <a:pPr lvl="0"/>
            <a:r>
              <a:rPr lang="en-US" dirty="0" smtClean="0"/>
              <a:t>JSDGHKDAGH</a:t>
            </a:r>
          </a:p>
        </p:txBody>
      </p:sp>
      <p:sp>
        <p:nvSpPr>
          <p:cNvPr id="10" name="object 501"/>
          <p:cNvSpPr txBox="1"/>
          <p:nvPr userDrawn="1"/>
        </p:nvSpPr>
        <p:spPr>
          <a:xfrm>
            <a:off x="268714" y="6268724"/>
            <a:ext cx="4213841" cy="374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0" defTabSz="457200"/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SUS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-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 </a:t>
            </a:r>
            <a:r>
              <a:rPr sz="700" spc="12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K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ONSEP</a:t>
            </a:r>
            <a:r>
              <a:rPr sz="700" spc="-28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T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ANA</a:t>
            </a:r>
            <a:r>
              <a:rPr sz="700" spc="-59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L</a:t>
            </a:r>
            <a:r>
              <a:rPr sz="700" spc="37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Y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 Medium"/>
                <a:cs typeface="Effra Medium"/>
              </a:rPr>
              <a:t>SER</a:t>
            </a:r>
            <a:endParaRPr sz="700" dirty="0">
              <a:solidFill>
                <a:prstClr val="white">
                  <a:lumMod val="50000"/>
                </a:prstClr>
              </a:solidFill>
              <a:latin typeface="Effra Medium"/>
              <a:cs typeface="Effra Medium"/>
            </a:endParaRPr>
          </a:p>
          <a:p>
            <a:pPr marL="7870" defTabSz="457200">
              <a:spcBef>
                <a:spcPts val="409"/>
              </a:spcBef>
            </a:pP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No</a:t>
            </a:r>
            <a:r>
              <a:rPr sz="700" spc="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r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di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c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—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Offic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e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o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f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A</a:t>
            </a:r>
            <a:r>
              <a:rPr sz="700" spc="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r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chitec</a:t>
            </a:r>
            <a:r>
              <a:rPr sz="700" spc="43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t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u</a:t>
            </a:r>
            <a:r>
              <a:rPr sz="700" spc="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r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e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/AA</a:t>
            </a:r>
            <a:r>
              <a:rPr sz="700" spc="37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R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T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a</a:t>
            </a:r>
            <a:r>
              <a:rPr sz="700" spc="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r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chitects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S</a:t>
            </a:r>
            <a:r>
              <a:rPr sz="700" spc="62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L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A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37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C</a:t>
            </a:r>
            <a:r>
              <a:rPr sz="700" spc="46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O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WI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Aa</a:t>
            </a:r>
            <a:r>
              <a:rPr sz="700" spc="37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s</a:t>
            </a:r>
            <a:r>
              <a:rPr sz="700" spc="-9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-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Ja</a:t>
            </a:r>
            <a:r>
              <a:rPr sz="700" spc="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c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obse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n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sz="700" spc="5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</a:t>
            </a:r>
            <a:r>
              <a:rPr sz="700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/ </a:t>
            </a:r>
            <a:r>
              <a:rPr sz="700" spc="-31" dirty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 </a:t>
            </a:r>
            <a:r>
              <a:rPr lang="nb-NO" sz="700" spc="50" dirty="0" smtClean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16</a:t>
            </a:r>
            <a:r>
              <a:rPr sz="700" spc="50" dirty="0" smtClean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.</a:t>
            </a:r>
            <a:r>
              <a:rPr lang="nb-NO" sz="700" spc="50" dirty="0" smtClean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04.</a:t>
            </a:r>
            <a:r>
              <a:rPr sz="700" spc="50" dirty="0" smtClean="0">
                <a:solidFill>
                  <a:prstClr val="white">
                    <a:lumMod val="50000"/>
                  </a:prstClr>
                </a:solidFill>
                <a:latin typeface="Effra"/>
                <a:cs typeface="Effra"/>
              </a:rPr>
              <a:t>2015</a:t>
            </a:r>
            <a:endParaRPr sz="700" dirty="0">
              <a:solidFill>
                <a:prstClr val="white">
                  <a:lumMod val="50000"/>
                </a:prstClr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1056166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DBC5B5-D54A-4BC1-9E3B-0212AC4A19D2}" type="datetimeFigureOut">
              <a:rPr lang="nb-NO" smtClean="0"/>
              <a:t>06.03.2017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926A-37C4-4087-92A0-26538A9C2A6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81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0" r:id="rId7"/>
    <p:sldLayoutId id="214748367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008566" cy="2246769"/>
          </a:xfrm>
        </p:spPr>
        <p:txBody>
          <a:bodyPr/>
          <a:lstStyle/>
          <a:p>
            <a:r>
              <a:rPr lang="nb-NO" dirty="0" smtClean="0"/>
              <a:t>Dialogkonferanse</a:t>
            </a:r>
            <a:br>
              <a:rPr lang="nb-NO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15.02.17 Therese Øvernes </a:t>
            </a:r>
            <a:br>
              <a:rPr lang="nb-NO" sz="2000" dirty="0" smtClean="0"/>
            </a:br>
            <a:endParaRPr lang="nb-NO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143250"/>
            <a:ext cx="4105275" cy="18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5264"/>
            <a:ext cx="7481290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39552" y="58052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Tekniske føringer over himling i </a:t>
            </a:r>
            <a:r>
              <a:rPr lang="nb-NO" i="1" dirty="0" smtClean="0"/>
              <a:t>operasjonsstue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88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24338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15616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Tekniske føringer i Intervensjonsstue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7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79512" y="1502586"/>
            <a:ext cx="8784975" cy="64633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nb-NO" sz="3600" b="1" i="1" dirty="0" smtClean="0">
                <a:solidFill>
                  <a:srgbClr val="00B050"/>
                </a:solidFill>
              </a:rPr>
              <a:t>«Levere mest mulig sykehus for pengene»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800219"/>
          </a:xfrm>
        </p:spPr>
        <p:txBody>
          <a:bodyPr/>
          <a:lstStyle/>
          <a:p>
            <a:pPr lvl="1" algn="l" defTabSz="457200" rtl="0">
              <a:spcBef>
                <a:spcPct val="20000"/>
              </a:spcBef>
            </a:pPr>
            <a:r>
              <a:rPr lang="nb-NO" sz="2800" b="1" kern="1200" dirty="0" smtClean="0">
                <a:solidFill>
                  <a:srgbClr val="002060"/>
                </a:solidFill>
                <a:latin typeface="+mj-lt"/>
                <a:ea typeface="+mj-ea"/>
                <a:cs typeface="Arial"/>
              </a:rPr>
              <a:t>Målsetninger i SUS2023 prosjektet</a:t>
            </a:r>
            <a:r>
              <a:rPr lang="nb-NO" sz="3200" b="1" kern="1200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  <a:t/>
            </a:r>
            <a:br>
              <a:rPr lang="nb-NO" sz="3200" b="1" kern="1200" dirty="0">
                <a:solidFill>
                  <a:schemeClr val="tx1"/>
                </a:solidFill>
                <a:latin typeface="+mj-lt"/>
                <a:ea typeface="+mj-ea"/>
                <a:cs typeface="Arial"/>
              </a:rPr>
            </a:br>
            <a:endParaRPr lang="nb-NO" b="1" i="1" kern="12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88041"/>
            <a:ext cx="625931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1077218"/>
          </a:xfrm>
        </p:spPr>
        <p:txBody>
          <a:bodyPr/>
          <a:lstStyle/>
          <a:p>
            <a:r>
              <a:rPr lang="nb-NO" sz="3200" b="1" i="1" dirty="0">
                <a:solidFill>
                  <a:srgbClr val="00B050"/>
                </a:solidFill>
              </a:rPr>
              <a:t>«Legge til rette for økt bruk av industriell byggemetode»</a:t>
            </a:r>
            <a:endParaRPr lang="nb-NO" sz="32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461665"/>
          </a:xfrm>
        </p:spPr>
        <p:txBody>
          <a:bodyPr/>
          <a:lstStyle/>
          <a:p>
            <a:r>
              <a:rPr lang="nb-NO" sz="2400" dirty="0" smtClean="0">
                <a:solidFill>
                  <a:srgbClr val="002060"/>
                </a:solidFill>
              </a:rPr>
              <a:t>Oppdragsdokument 2017 </a:t>
            </a:r>
            <a:r>
              <a:rPr lang="nb-NO" sz="2400" dirty="0">
                <a:solidFill>
                  <a:srgbClr val="002060"/>
                </a:solidFill>
              </a:rPr>
              <a:t>-Helse og 	Omsorgsdepartementet</a:t>
            </a:r>
            <a:endParaRPr lang="nb-NO" sz="2400" dirty="0"/>
          </a:p>
        </p:txBody>
      </p:sp>
      <p:pic>
        <p:nvPicPr>
          <p:cNvPr id="5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8" r="13826" b="3794"/>
          <a:stretch/>
        </p:blipFill>
        <p:spPr bwMode="auto">
          <a:xfrm>
            <a:off x="3563888" y="3429000"/>
            <a:ext cx="446429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55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025525"/>
            <a:ext cx="53975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66726" y="1793874"/>
            <a:ext cx="8021144" cy="2111347"/>
          </a:xfrm>
        </p:spPr>
        <p:txBody>
          <a:bodyPr/>
          <a:lstStyle/>
          <a:p>
            <a:r>
              <a:rPr lang="nb-NO" sz="2800" b="1" i="1" dirty="0">
                <a:solidFill>
                  <a:srgbClr val="00B050"/>
                </a:solidFill>
              </a:rPr>
              <a:t>«Styret vektlegger at valg av entreprismodell skal sikre </a:t>
            </a:r>
            <a:r>
              <a:rPr lang="nb-NO" sz="2800" b="1" i="1" dirty="0" smtClean="0">
                <a:solidFill>
                  <a:srgbClr val="00B050"/>
                </a:solidFill>
              </a:rPr>
              <a:t>at </a:t>
            </a:r>
            <a:r>
              <a:rPr lang="nb-NO" sz="4400" b="1" i="1" u="sng" dirty="0" smtClean="0">
                <a:solidFill>
                  <a:srgbClr val="00B050"/>
                </a:solidFill>
              </a:rPr>
              <a:t>lokale </a:t>
            </a:r>
            <a:r>
              <a:rPr lang="nb-NO" sz="4400" b="1" i="1" u="sng" dirty="0">
                <a:solidFill>
                  <a:srgbClr val="00B050"/>
                </a:solidFill>
              </a:rPr>
              <a:t>tilbydere</a:t>
            </a:r>
            <a:r>
              <a:rPr lang="nb-NO" sz="4400" b="1" i="1" dirty="0">
                <a:solidFill>
                  <a:srgbClr val="00B050"/>
                </a:solidFill>
              </a:rPr>
              <a:t> </a:t>
            </a:r>
            <a:br>
              <a:rPr lang="nb-NO" sz="4400" b="1" i="1" dirty="0">
                <a:solidFill>
                  <a:srgbClr val="00B050"/>
                </a:solidFill>
              </a:rPr>
            </a:br>
            <a:r>
              <a:rPr lang="nb-NO" sz="2800" b="1" i="1" dirty="0">
                <a:solidFill>
                  <a:srgbClr val="00B050"/>
                </a:solidFill>
              </a:rPr>
              <a:t>kan delta i konkurransen»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643486"/>
            <a:ext cx="8353425" cy="769441"/>
          </a:xfrm>
        </p:spPr>
        <p:txBody>
          <a:bodyPr/>
          <a:lstStyle/>
          <a:p>
            <a:r>
              <a:rPr lang="nb-NO" sz="4400" dirty="0">
                <a:solidFill>
                  <a:srgbClr val="002060"/>
                </a:solidFill>
              </a:rPr>
              <a:t>Styrevedtak i Helse Stavanger HF</a:t>
            </a:r>
            <a:endParaRPr lang="nb-NO" dirty="0"/>
          </a:p>
        </p:txBody>
      </p:sp>
      <p:pic>
        <p:nvPicPr>
          <p:cNvPr id="5" name="Picture 33"/>
          <p:cNvPicPr/>
          <p:nvPr/>
        </p:nvPicPr>
        <p:blipFill rotWithShape="1">
          <a:blip r:embed="rId3"/>
          <a:srcRect r="12330" b="10807"/>
          <a:stretch/>
        </p:blipFill>
        <p:spPr bwMode="auto">
          <a:xfrm>
            <a:off x="3707904" y="3068960"/>
            <a:ext cx="4824536" cy="287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06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/>
          <a:stretch/>
        </p:blipFill>
        <p:spPr bwMode="auto">
          <a:xfrm>
            <a:off x="971600" y="744396"/>
            <a:ext cx="7229341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9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723900"/>
            <a:ext cx="7435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3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1418" r="1050" b="2222"/>
          <a:stretch/>
        </p:blipFill>
        <p:spPr bwMode="auto">
          <a:xfrm>
            <a:off x="827584" y="663304"/>
            <a:ext cx="7304523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089025"/>
            <a:ext cx="77089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17550" y="5768975"/>
            <a:ext cx="414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Sengeområde (himling tatt ut)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1227613"/>
      </p:ext>
    </p:extLst>
  </p:cSld>
  <p:clrMapOvr>
    <a:masterClrMapping/>
  </p:clrMapOvr>
</p:sld>
</file>

<file path=ppt/theme/theme1.xml><?xml version="1.0" encoding="utf-8"?>
<a:theme xmlns:a="http://schemas.openxmlformats.org/drawingml/2006/main" name="SUS2023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171BB74F3A334BBB9285D6619551A5" ma:contentTypeVersion="24" ma:contentTypeDescription="Opprett et nytt dokument." ma:contentTypeScope="" ma:versionID="490d15d4cf9540ac92880d474c6e4122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e1741887e261325f66d63b7ce8629045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PublishingExpirationDate xmlns="http://schemas.microsoft.com/sharepoint/v3" xsi:nil="true"/>
    <PublishingStartDate xmlns="http://schemas.microsoft.com/sharepoint/v3" xsi:nil="true"/>
    <TaxCatchAll xmlns="ed9703dc-ef0b-4fcf-b741-7cc41878bd6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B65B0-E051-46A7-BF26-A3B44AE25E98}"/>
</file>

<file path=customXml/itemProps2.xml><?xml version="1.0" encoding="utf-8"?>
<ds:datastoreItem xmlns:ds="http://schemas.openxmlformats.org/officeDocument/2006/customXml" ds:itemID="{B54B4723-7144-4DFE-AE47-ABFC6B88EBC8}"/>
</file>

<file path=customXml/itemProps3.xml><?xml version="1.0" encoding="utf-8"?>
<ds:datastoreItem xmlns:ds="http://schemas.openxmlformats.org/officeDocument/2006/customXml" ds:itemID="{1361348E-76ED-48A7-B126-37D0E02DF1CB}"/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225</Words>
  <Application>Microsoft Office PowerPoint</Application>
  <PresentationFormat>Skjermfremvisning (4:3)</PresentationFormat>
  <Paragraphs>143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SUS2023</vt:lpstr>
      <vt:lpstr>Dialogkonferanse  15.02.17 Therese Øvernes  </vt:lpstr>
      <vt:lpstr>Målsetninger i SUS2023 prosjektet </vt:lpstr>
      <vt:lpstr>Oppdragsdokument 2017 -Helse og  Omsorgsdepartementet</vt:lpstr>
      <vt:lpstr>PowerPoint-presentasjon</vt:lpstr>
      <vt:lpstr>Styrevedtak i Helse Stavanger HF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 2023</dc:title>
  <dc:creator>Beate Ekornes</dc:creator>
  <cp:keywords/>
  <cp:lastModifiedBy>Beate Ekornes</cp:lastModifiedBy>
  <cp:revision>105</cp:revision>
  <cp:lastPrinted>2017-02-15T08:08:10Z</cp:lastPrinted>
  <dcterms:created xsi:type="dcterms:W3CDTF">2016-08-22T10:08:41Z</dcterms:created>
  <dcterms:modified xsi:type="dcterms:W3CDTF">2017-03-06T11:59:58Z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0x01010017171BB74F3A334BBB9285D6619551A5</vt:lpwstr>
  </property>
  <property fmtid="{D5CDD505-2E9C-101B-9397-08002B2CF9AE}" pid="3" name="TaxKeyword">
    <vt:lpwstr/>
  </property>
</Properties>
</file>